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sldIdLst>
    <p:sldId id="256" r:id="rId2"/>
    <p:sldId id="729" r:id="rId3"/>
    <p:sldId id="700" r:id="rId4"/>
    <p:sldId id="712" r:id="rId5"/>
    <p:sldId id="717" r:id="rId6"/>
    <p:sldId id="718" r:id="rId7"/>
    <p:sldId id="719" r:id="rId8"/>
    <p:sldId id="259" r:id="rId9"/>
    <p:sldId id="274" r:id="rId10"/>
    <p:sldId id="260" r:id="rId11"/>
    <p:sldId id="273" r:id="rId12"/>
    <p:sldId id="267" r:id="rId13"/>
    <p:sldId id="277" r:id="rId14"/>
    <p:sldId id="727" r:id="rId15"/>
    <p:sldId id="276" r:id="rId16"/>
    <p:sldId id="568" r:id="rId17"/>
    <p:sldId id="696" r:id="rId18"/>
    <p:sldId id="713" r:id="rId19"/>
    <p:sldId id="714" r:id="rId20"/>
    <p:sldId id="715" r:id="rId21"/>
    <p:sldId id="720" r:id="rId22"/>
    <p:sldId id="709" r:id="rId23"/>
    <p:sldId id="721" r:id="rId24"/>
    <p:sldId id="722" r:id="rId25"/>
    <p:sldId id="703" r:id="rId26"/>
    <p:sldId id="704" r:id="rId27"/>
    <p:sldId id="705" r:id="rId28"/>
    <p:sldId id="706" r:id="rId29"/>
    <p:sldId id="723" r:id="rId30"/>
    <p:sldId id="710" r:id="rId31"/>
    <p:sldId id="711" r:id="rId32"/>
    <p:sldId id="724" r:id="rId33"/>
    <p:sldId id="701" r:id="rId34"/>
    <p:sldId id="266" r:id="rId35"/>
    <p:sldId id="689" r:id="rId36"/>
    <p:sldId id="690" r:id="rId37"/>
    <p:sldId id="687" r:id="rId38"/>
    <p:sldId id="691" r:id="rId39"/>
    <p:sldId id="272" r:id="rId40"/>
    <p:sldId id="702" r:id="rId41"/>
    <p:sldId id="725" r:id="rId42"/>
    <p:sldId id="707" r:id="rId43"/>
    <p:sldId id="708" r:id="rId44"/>
    <p:sldId id="726" r:id="rId45"/>
    <p:sldId id="72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68"/>
    <p:restoredTop sz="96327"/>
  </p:normalViewPr>
  <p:slideViewPr>
    <p:cSldViewPr snapToGrid="0" snapToObjects="1">
      <p:cViewPr varScale="1">
        <p:scale>
          <a:sx n="78" d="100"/>
          <a:sy n="78" d="100"/>
        </p:scale>
        <p:origin x="192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9F9D2-6965-4E43-847A-BC00CAF50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45F9E-5526-6547-BA7B-49F206BCC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648F9-F830-9B4A-A269-B5E81ED1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AFA6A-7982-4B41-9517-EFDCB2A3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CC3B6-34B4-6D43-9FE5-4F58E587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5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4B47C-D12C-C548-B7F6-05F14EAD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F4C83-AC89-294F-97A7-8DC691DF7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14D2D-4274-EF45-8954-2B68A593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1F187-4620-D541-A80C-47A4799C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16BC6-1E4D-A44D-A1BB-A7E69B5E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94BE81-6C00-1E47-B65D-D2FF14F12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CE56EC-2055-5847-AF45-BB0EDD724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DF5C7-1EE0-C54D-B663-2588DC43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733B3-00DE-DB4A-B93C-DBB419A5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E8448-7D97-BE4C-9D71-72A3F32E5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65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49050" y="179388"/>
            <a:ext cx="407988" cy="36195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3" b="1"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</a:lstStyle>
          <a:p>
            <a:fld id="{D8D877B3-D348-4611-9BDB-C5374591D9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828DF-B48E-E24C-99F3-0D39D4E2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8E7E7-7F53-0F46-8D0E-2637E6C22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1F8CC-0856-0749-8758-104E31ED9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96B88-5DDD-5F4C-9532-5B8FED12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47373-0757-AE41-9CF0-F62E2E47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2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62548-A7A8-C74D-B0B2-F54236F9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B3F5D-BF0E-9342-A55E-5CCB9FC87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43B26-8C7F-5343-926D-92D19E7A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EC37-36D6-3146-BBEC-D98EC77E8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954AF-1EDA-C94C-9B14-72A5A20C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5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EA69B-54D4-7441-B263-4EA5E42F6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1F454-7DB6-A747-B7E1-C47E6F1DF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89C49-2078-544E-B219-EC4A55F20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F12E6-B310-0949-9361-7DD767DC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1ED62-96B3-F444-8E17-847C8E8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71F8D-DA37-A941-8ABB-85B43EA7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35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9F5F-5263-9443-A9A7-AADB0705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6734D-2BF6-564A-BCA5-B7D6A910A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CB648-794A-4F45-B2A3-F48768C30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7DC11-BC60-0847-A59D-30386AAF61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13CB1-41CE-3E4B-B6F0-E80BA61B8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D572F3-2920-A14D-A1B4-66D32F0D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70D507-5F06-3249-97EE-18F3DD05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21194-958A-F041-AF8A-BBA81E3B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63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A692-74CA-D44E-8518-CB7CE8C6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553B2-2B42-1346-ABB8-2C785478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935E8-EE37-B24C-B8C4-9A56DB0E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4C727-E330-A442-9B86-82CE2D4D8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63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61A3BF-AB13-204C-8DC9-5978E8F55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36FE31-D609-D743-8E69-117222E4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64B07-BA74-0343-B496-C1CFE97B6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665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86EC3-DD19-FB4F-AFC7-E3BC05C8D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49F9F-1850-9440-9EF9-5E0FE1D08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634B5-A65D-9C47-A23C-B79D8C99F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80147-DEA7-D144-B505-ED4407D0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7B3AA-B3D6-4643-BE95-32154525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5B0A0-CBE3-034E-BC52-28E95A43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21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C9A00-5C45-EF42-BB3D-ED200FA86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120EAD-B26E-DA46-A8CC-3903E6DE73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4BF15-9E9C-D74F-A272-78A6A9D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CDC9C-6DEB-B049-8FDC-B5617D664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1D694-B4CD-1E4B-BFCA-AFF243C60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39509-08B7-1440-9283-96C5258A7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2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F50F46-B1AA-9545-B1F7-1BDE31295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99281-FA9F-CF40-8A94-12CD36C43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39A8F-27DD-C94C-B495-80E5E6E4C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3/19/26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5678B-4023-CC4D-BCB9-6677CCE15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5239E-5DD1-2B4E-A9ED-5D7AEDBB2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8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William.Dean2@NHS.net" TargetMode="External"/><Relationship Id="rId7" Type="http://schemas.openxmlformats.org/officeDocument/2006/relationships/image" Target="../media/image7.jpeg"/><Relationship Id="rId2" Type="http://schemas.openxmlformats.org/officeDocument/2006/relationships/hyperlink" Target="mailto:contact@cotswoldcataract.co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image" Target="../media/image43.jpe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ghn-tr.geecs@nhs.net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CB44EA-86A2-489C-90D6-466C9EA1D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5C3DE-70AB-E141-B295-519148726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Anterior Segment Urgent Cases &amp; Emergencies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BA876-4291-7641-AA4B-9BFE13E66C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6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8212-890E-C74D-BC27-4E6EA6F9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D394-402D-2E4D-B3D9-E8B897D91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first aid management (anywhere)?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30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32156-86DB-564C-B96B-088BCBBBA0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800"/>
              <a:t>Chemical Injury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Assessment </a:t>
            </a:r>
          </a:p>
          <a:p>
            <a:pPr lvl="1"/>
            <a:r>
              <a:rPr lang="en-US" sz="1700"/>
              <a:t>Clinical features</a:t>
            </a:r>
          </a:p>
          <a:p>
            <a:pPr lvl="1"/>
            <a:r>
              <a:rPr lang="en-US" sz="1700"/>
              <a:t>Classification</a:t>
            </a:r>
          </a:p>
          <a:p>
            <a:pPr lvl="1"/>
            <a:r>
              <a:rPr lang="en-US" sz="1700"/>
              <a:t>Complications</a:t>
            </a:r>
          </a:p>
          <a:p>
            <a:endParaRPr lang="en-US" sz="1700"/>
          </a:p>
          <a:p>
            <a:r>
              <a:rPr lang="en-US" sz="1700"/>
              <a:t>Treatment</a:t>
            </a:r>
          </a:p>
          <a:p>
            <a:pPr lvl="1"/>
            <a:r>
              <a:rPr lang="en-US" sz="1700"/>
              <a:t>Immediate</a:t>
            </a:r>
          </a:p>
          <a:p>
            <a:pPr lvl="1"/>
            <a:r>
              <a:rPr lang="en-US" sz="1700"/>
              <a:t>Acute</a:t>
            </a:r>
          </a:p>
          <a:p>
            <a:pPr lvl="1"/>
            <a:r>
              <a:rPr lang="en-US" sz="1700"/>
              <a:t>Long term</a:t>
            </a:r>
          </a:p>
        </p:txBody>
      </p:sp>
    </p:spTree>
    <p:extLst>
      <p:ext uri="{BB962C8B-B14F-4D97-AF65-F5344CB8AC3E}">
        <p14:creationId xmlns:p14="http://schemas.microsoft.com/office/powerpoint/2010/main" val="233046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8212-890E-C74D-BC27-4E6EA6F9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Endophthalmitis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D394-402D-2E4D-B3D9-E8B897D91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KEY diagnostic feature?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is it most common after cataract surgery?</a:t>
            </a:r>
          </a:p>
        </p:txBody>
      </p:sp>
    </p:spTree>
    <p:extLst>
      <p:ext uri="{BB962C8B-B14F-4D97-AF65-F5344CB8AC3E}">
        <p14:creationId xmlns:p14="http://schemas.microsoft.com/office/powerpoint/2010/main" val="191605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D158C1-9B74-2942-B556-EAE1A263D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08212-890E-C74D-BC27-4E6EA6F9B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Endophthalmitis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647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63C9C-C6AC-55E9-F850-00468812E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49D2F-E7BC-C842-A73B-E0A168E30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Angle-closure Glaucoma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E3854-6B9E-6DA7-FF89-089182DF0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this present (clinical history)?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can you typically see on the slit lamp?</a:t>
            </a:r>
          </a:p>
        </p:txBody>
      </p:sp>
    </p:spTree>
    <p:extLst>
      <p:ext uri="{BB962C8B-B14F-4D97-AF65-F5344CB8AC3E}">
        <p14:creationId xmlns:p14="http://schemas.microsoft.com/office/powerpoint/2010/main" val="219370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8212-890E-C74D-BC27-4E6EA6F9B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9" y="640081"/>
            <a:ext cx="3494341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/>
              <a:t>Acute Angle-closure Glaucoma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96773B-F3C7-FF4A-9EC4-1436FB8D8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89134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 bwMode="auto">
          <a:xfrm>
            <a:off x="940" y="1693"/>
            <a:ext cx="11643257" cy="7273861"/>
          </a:xfrm>
          <a:custGeom>
            <a:avLst/>
            <a:gdLst>
              <a:gd name="connsiteX0" fmla="*/ 3242171 w 9817852"/>
              <a:gd name="connsiteY0" fmla="*/ 0 h 6858001"/>
              <a:gd name="connsiteX1" fmla="*/ 9817852 w 9817852"/>
              <a:gd name="connsiteY1" fmla="*/ 0 h 6858001"/>
              <a:gd name="connsiteX2" fmla="*/ 2946076 w 9817852"/>
              <a:gd name="connsiteY2" fmla="*/ 6858001 h 6858001"/>
              <a:gd name="connsiteX3" fmla="*/ 0 w 9817852"/>
              <a:gd name="connsiteY3" fmla="*/ 6858001 h 6858001"/>
              <a:gd name="connsiteX4" fmla="*/ 0 w 9817852"/>
              <a:gd name="connsiteY4" fmla="*/ 323567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7852" h="6858001">
                <a:moveTo>
                  <a:pt x="3242171" y="0"/>
                </a:moveTo>
                <a:lnTo>
                  <a:pt x="9817852" y="0"/>
                </a:lnTo>
                <a:lnTo>
                  <a:pt x="2946076" y="6858001"/>
                </a:lnTo>
                <a:lnTo>
                  <a:pt x="0" y="6858001"/>
                </a:lnTo>
                <a:lnTo>
                  <a:pt x="0" y="323567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26" tIns="45713" rIns="91426" bIns="45713" numCol="1" rtlCol="0" anchor="t" anchorCtr="0" compatLnSpc="1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3193651" y="4223368"/>
            <a:ext cx="2863831" cy="2611564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31"/>
          <p:cNvCxnSpPr/>
          <p:nvPr/>
        </p:nvCxnSpPr>
        <p:spPr>
          <a:xfrm flipV="1">
            <a:off x="11962495" y="1588"/>
            <a:ext cx="228565" cy="22860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922"/>
          <p:cNvSpPr txBox="1"/>
          <p:nvPr/>
        </p:nvSpPr>
        <p:spPr>
          <a:xfrm>
            <a:off x="2453355" y="541360"/>
            <a:ext cx="7537557" cy="3722642"/>
          </a:xfrm>
          <a:prstGeom prst="rect">
            <a:avLst/>
          </a:prstGeom>
        </p:spPr>
        <p:txBody>
          <a:bodyPr lIns="0" tIns="97521" rIns="0" bIns="0" anchor="ctr" anchorCtr="0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 sz="17000" b="1" kern="1200" spc="-3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7866" dirty="0"/>
              <a:t>Primary angle</a:t>
            </a:r>
          </a:p>
          <a:p>
            <a:r>
              <a:rPr lang="en-GB" altLang="en-US" sz="7866" dirty="0"/>
              <a:t>closure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49">
        <p:pull/>
      </p:transition>
    </mc:Choice>
    <mc:Fallback xmlns="">
      <p:transition spd="slow" advTm="1249">
        <p:pull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Полилиния 2"/>
          <p:cNvSpPr/>
          <p:nvPr/>
        </p:nvSpPr>
        <p:spPr bwMode="auto">
          <a:xfrm>
            <a:off x="-69322" y="-240840"/>
            <a:ext cx="6104733" cy="6076638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26" tIns="45713" rIns="91426" bIns="45713" numCol="1" rtlCol="0" anchor="t" anchorCtr="0" compatLnSpc="1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6" name="Текст 7"/>
          <p:cNvSpPr txBox="1"/>
          <p:nvPr/>
        </p:nvSpPr>
        <p:spPr>
          <a:xfrm>
            <a:off x="272997" y="681426"/>
            <a:ext cx="3602337" cy="1624179"/>
          </a:xfrm>
          <a:prstGeom prst="rect">
            <a:avLst/>
          </a:prstGeom>
        </p:spPr>
        <p:txBody>
          <a:bodyPr tIns="60951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None/>
              <a:defRPr sz="81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4000" dirty="0"/>
              <a:t>Primary</a:t>
            </a:r>
          </a:p>
          <a:p>
            <a:r>
              <a:rPr lang="en-GB" altLang="en-US" sz="4000" dirty="0"/>
              <a:t>Angle closure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24209" y="3211334"/>
            <a:ext cx="1616037" cy="1561859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31"/>
          <p:cNvCxnSpPr/>
          <p:nvPr/>
        </p:nvCxnSpPr>
        <p:spPr>
          <a:xfrm flipV="1">
            <a:off x="11962495" y="1588"/>
            <a:ext cx="228565" cy="22860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4269266" y="1022202"/>
            <a:ext cx="77606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Occlusion of the Trabecular Meshwork by the peripheral iris (</a:t>
            </a:r>
            <a:r>
              <a:rPr lang="en-GB" altLang="en-US" dirty="0" err="1"/>
              <a:t>irido</a:t>
            </a:r>
            <a:r>
              <a:rPr lang="en-GB" altLang="en-US" dirty="0"/>
              <a:t>-trabecular contact /ITC) obstructing the aqueous outflow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>
                <a:sym typeface="+mn-ea"/>
              </a:rPr>
              <a:t>Acute angle closure is an ophthalmic emergency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dirty="0">
              <a:sym typeface="+mn-ea"/>
            </a:endParaRPr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PACS  -&gt; PAC -&gt; PACG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75% due to pupil block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sz="1400" dirty="0"/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sz="1400" dirty="0"/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sz="1400" dirty="0"/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sz="1400" dirty="0"/>
          </a:p>
        </p:txBody>
      </p:sp>
      <p:sp>
        <p:nvSpPr>
          <p:cNvPr id="4" name="Text Box 3"/>
          <p:cNvSpPr txBox="1"/>
          <p:nvPr/>
        </p:nvSpPr>
        <p:spPr>
          <a:xfrm>
            <a:off x="690445" y="3499893"/>
            <a:ext cx="76061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000" b="1" dirty="0">
                <a:latin typeface="+mn-ea"/>
                <a:cs typeface="+mn-ea"/>
              </a:rPr>
              <a:t>Risk Factors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endParaRPr lang="en-GB" altLang="en-US" dirty="0">
              <a:latin typeface="+mn-ea"/>
              <a:cs typeface="+mn-ea"/>
            </a:endParaRPr>
          </a:p>
          <a:p>
            <a:r>
              <a:rPr lang="en-GB" altLang="en-US" dirty="0">
                <a:latin typeface="+mn-ea"/>
                <a:cs typeface="+mn-ea"/>
              </a:rPr>
              <a:t>• Age (mean age of diagnosis is 60 years)</a:t>
            </a:r>
          </a:p>
          <a:p>
            <a:endParaRPr lang="en-GB" altLang="en-US" dirty="0">
              <a:latin typeface="+mn-ea"/>
              <a:cs typeface="+mn-ea"/>
            </a:endParaRPr>
          </a:p>
          <a:p>
            <a:r>
              <a:rPr lang="en-GB" altLang="en-US" dirty="0">
                <a:latin typeface="+mn-ea"/>
                <a:cs typeface="+mn-ea"/>
              </a:rPr>
              <a:t>• Female gender </a:t>
            </a:r>
          </a:p>
          <a:p>
            <a:endParaRPr lang="en-GB" altLang="en-US" dirty="0">
              <a:latin typeface="+mn-ea"/>
              <a:cs typeface="+mn-ea"/>
            </a:endParaRPr>
          </a:p>
          <a:p>
            <a:r>
              <a:rPr lang="en-GB" altLang="en-US" dirty="0">
                <a:latin typeface="+mn-ea"/>
                <a:cs typeface="+mn-ea"/>
              </a:rPr>
              <a:t>• Hypermetropia</a:t>
            </a:r>
          </a:p>
          <a:p>
            <a:endParaRPr lang="en-GB" altLang="en-US" dirty="0">
              <a:latin typeface="+mn-ea"/>
              <a:cs typeface="+mn-ea"/>
            </a:endParaRPr>
          </a:p>
          <a:p>
            <a:r>
              <a:rPr lang="en-GB" altLang="en-US" dirty="0">
                <a:latin typeface="+mn-ea"/>
                <a:cs typeface="+mn-ea"/>
              </a:rPr>
              <a:t> Ethnicity (Far East, and South-East Asia)</a:t>
            </a:r>
          </a:p>
          <a:p>
            <a:endParaRPr lang="en-GB" altLang="en-US" dirty="0">
              <a:latin typeface="+mn-ea"/>
              <a:cs typeface="+mn-ea"/>
            </a:endParaRPr>
          </a:p>
          <a:p>
            <a:r>
              <a:rPr lang="en-GB" altLang="en-US" dirty="0">
                <a:latin typeface="+mn-ea"/>
                <a:cs typeface="+mn-ea"/>
              </a:rPr>
              <a:t>Some Medication  (mydriatics, Atrovent, Topiramate, SSRI)</a:t>
            </a:r>
          </a:p>
        </p:txBody>
      </p:sp>
      <p:pic>
        <p:nvPicPr>
          <p:cNvPr id="8" name="Picture 7" descr="hmed.2019.80.12.c174_f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493" y="3211334"/>
            <a:ext cx="4157762" cy="2120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Полилиния 2"/>
          <p:cNvSpPr/>
          <p:nvPr/>
        </p:nvSpPr>
        <p:spPr bwMode="auto">
          <a:xfrm>
            <a:off x="-69322" y="-240840"/>
            <a:ext cx="6104733" cy="6076638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26" tIns="45713" rIns="91426" bIns="45713" numCol="1" rtlCol="0" anchor="t" anchorCtr="0" compatLnSpc="1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5" name="Текст 7"/>
          <p:cNvSpPr txBox="1"/>
          <p:nvPr/>
        </p:nvSpPr>
        <p:spPr>
          <a:xfrm>
            <a:off x="4811300" y="899242"/>
            <a:ext cx="5017289" cy="3603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50000"/>
              </a:lnSpc>
              <a:spcBef>
                <a:spcPts val="745"/>
              </a:spcBef>
              <a:spcAft>
                <a:spcPts val="0"/>
              </a:spcAft>
              <a:buClrTx/>
              <a:buSzPct val="100000"/>
              <a:buFontTx/>
              <a:buNone/>
              <a:defRPr sz="15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x-none" sz="2000" dirty="0">
                <a:sym typeface="+mn-ea"/>
              </a:rPr>
              <a:t>Pupil block mechanism</a:t>
            </a:r>
            <a:endParaRPr lang="en-GB" altLang="en-US" sz="2000" dirty="0"/>
          </a:p>
        </p:txBody>
      </p:sp>
      <p:sp>
        <p:nvSpPr>
          <p:cNvPr id="6" name="Текст 7"/>
          <p:cNvSpPr txBox="1"/>
          <p:nvPr/>
        </p:nvSpPr>
        <p:spPr>
          <a:xfrm>
            <a:off x="272997" y="681426"/>
            <a:ext cx="3602337" cy="1624179"/>
          </a:xfrm>
          <a:prstGeom prst="rect">
            <a:avLst/>
          </a:prstGeom>
        </p:spPr>
        <p:txBody>
          <a:bodyPr tIns="60951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None/>
              <a:defRPr sz="81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4000" dirty="0">
                <a:sym typeface="+mn-ea"/>
              </a:rPr>
              <a:t>Primary</a:t>
            </a:r>
            <a:endParaRPr lang="en-GB" altLang="en-US" sz="4000" dirty="0"/>
          </a:p>
          <a:p>
            <a:r>
              <a:rPr lang="en-GB" altLang="en-US" sz="4000" dirty="0">
                <a:sym typeface="+mn-ea"/>
              </a:rPr>
              <a:t>Angle closure</a:t>
            </a:r>
            <a:endParaRPr lang="en-GB" altLang="en-US" sz="4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24209" y="3211334"/>
            <a:ext cx="1616037" cy="1561859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31"/>
          <p:cNvCxnSpPr/>
          <p:nvPr/>
        </p:nvCxnSpPr>
        <p:spPr>
          <a:xfrm flipV="1">
            <a:off x="11962495" y="1588"/>
            <a:ext cx="228565" cy="22860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7"/>
          <p:cNvCxnSpPr/>
          <p:nvPr/>
        </p:nvCxnSpPr>
        <p:spPr>
          <a:xfrm>
            <a:off x="1207907" y="4941688"/>
            <a:ext cx="6418859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3439634" y="1461078"/>
            <a:ext cx="77606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Narrow angle, shallow AC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 relatively anterior iris–lens diaphragm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 large lens (older, cataract)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 short axial length (usually hypermetropic)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 risk increases with increasing lens thickness to axial length ratio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924" y="1594874"/>
            <a:ext cx="4055331" cy="1812857"/>
          </a:xfrm>
          <a:prstGeom prst="rect">
            <a:avLst/>
          </a:prstGeom>
        </p:spPr>
      </p:pic>
      <p:sp>
        <p:nvSpPr>
          <p:cNvPr id="11" name="Текст 7"/>
          <p:cNvSpPr txBox="1"/>
          <p:nvPr/>
        </p:nvSpPr>
        <p:spPr>
          <a:xfrm>
            <a:off x="1546978" y="4571751"/>
            <a:ext cx="5017289" cy="3603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50000"/>
              </a:lnSpc>
              <a:spcBef>
                <a:spcPts val="745"/>
              </a:spcBef>
              <a:spcAft>
                <a:spcPts val="0"/>
              </a:spcAft>
              <a:buClrTx/>
              <a:buSzPct val="100000"/>
              <a:buFontTx/>
              <a:buNone/>
              <a:defRPr sz="15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x-none" sz="2000" dirty="0">
                <a:sym typeface="+mn-ea"/>
              </a:rPr>
              <a:t>Plateau iris mechanism</a:t>
            </a:r>
            <a:endParaRPr lang="en-GB" altLang="en-US" sz="2000" dirty="0"/>
          </a:p>
        </p:txBody>
      </p:sp>
      <p:cxnSp>
        <p:nvCxnSpPr>
          <p:cNvPr id="12" name="Прямая соединительная линия 7"/>
          <p:cNvCxnSpPr/>
          <p:nvPr/>
        </p:nvCxnSpPr>
        <p:spPr>
          <a:xfrm>
            <a:off x="4591494" y="1259604"/>
            <a:ext cx="6418859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316767" y="5321201"/>
            <a:ext cx="7760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Plateau iris configuration: flat central iris plane and normal central AC depth  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The angle recess is very narrow, with a sharp iris angulation over </a:t>
            </a:r>
          </a:p>
          <a:p>
            <a:r>
              <a:rPr lang="en-GB" altLang="en-US" dirty="0"/>
              <a:t>       anteriorly positioned and orientated ciliary processes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622" y="4461245"/>
            <a:ext cx="3806873" cy="1986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Полилиния 2"/>
          <p:cNvSpPr/>
          <p:nvPr/>
        </p:nvSpPr>
        <p:spPr bwMode="auto">
          <a:xfrm>
            <a:off x="-79481" y="-240840"/>
            <a:ext cx="6104733" cy="6076638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26" tIns="45713" rIns="91426" bIns="45713" numCol="1" rtlCol="0" anchor="t" anchorCtr="0" compatLnSpc="1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5" name="Текст 7"/>
          <p:cNvSpPr txBox="1"/>
          <p:nvPr/>
        </p:nvSpPr>
        <p:spPr>
          <a:xfrm>
            <a:off x="4808263" y="1085647"/>
            <a:ext cx="5017289" cy="3603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50000"/>
              </a:lnSpc>
              <a:spcBef>
                <a:spcPts val="745"/>
              </a:spcBef>
              <a:spcAft>
                <a:spcPts val="0"/>
              </a:spcAft>
              <a:buClrTx/>
              <a:buSzPct val="100000"/>
              <a:buFontTx/>
              <a:buNone/>
              <a:defRPr sz="15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x-none" sz="2000" dirty="0">
                <a:sym typeface="+mn-ea"/>
              </a:rPr>
              <a:t>PAC signs &amp; symptoms</a:t>
            </a:r>
            <a:endParaRPr lang="en-GB" altLang="en-US" sz="2000" dirty="0"/>
          </a:p>
        </p:txBody>
      </p:sp>
      <p:sp>
        <p:nvSpPr>
          <p:cNvPr id="6" name="Текст 7"/>
          <p:cNvSpPr txBox="1"/>
          <p:nvPr/>
        </p:nvSpPr>
        <p:spPr>
          <a:xfrm>
            <a:off x="272997" y="681426"/>
            <a:ext cx="3602337" cy="1624179"/>
          </a:xfrm>
          <a:prstGeom prst="rect">
            <a:avLst/>
          </a:prstGeom>
        </p:spPr>
        <p:txBody>
          <a:bodyPr tIns="60951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None/>
              <a:defRPr sz="81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4000" dirty="0">
                <a:sym typeface="+mn-ea"/>
              </a:rPr>
              <a:t>Primary</a:t>
            </a:r>
            <a:endParaRPr lang="en-GB" altLang="en-US" sz="4000" dirty="0"/>
          </a:p>
          <a:p>
            <a:r>
              <a:rPr lang="en-GB" altLang="en-US" sz="4000" dirty="0">
                <a:sym typeface="+mn-ea"/>
              </a:rPr>
              <a:t>Angle closure</a:t>
            </a:r>
            <a:endParaRPr lang="en-GB" altLang="en-US" sz="4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24209" y="3211334"/>
            <a:ext cx="1616037" cy="1561859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31"/>
          <p:cNvCxnSpPr/>
          <p:nvPr/>
        </p:nvCxnSpPr>
        <p:spPr>
          <a:xfrm flipV="1">
            <a:off x="11962495" y="1588"/>
            <a:ext cx="228565" cy="22860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7"/>
          <p:cNvCxnSpPr/>
          <p:nvPr/>
        </p:nvCxnSpPr>
        <p:spPr>
          <a:xfrm>
            <a:off x="4514248" y="1493509"/>
            <a:ext cx="6418859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4201876" y="1686238"/>
            <a:ext cx="77606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/>
              <a:t>Symptoms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dirty="0"/>
              <a:t>Pain (periocular pain , frontal headache)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dirty="0"/>
              <a:t>Blurred vision, haloes around lights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dirty="0"/>
              <a:t>Nausea, vomiting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dirty="0"/>
              <a:t>can be asymptomatic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06740" y="3622029"/>
            <a:ext cx="74033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000" b="1" dirty="0"/>
              <a:t>Signs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sz="2000" dirty="0"/>
              <a:t>Red eye, ciliary congestion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sz="2000" dirty="0"/>
              <a:t>Fixed mid-dilated pupil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sz="2000" dirty="0"/>
              <a:t>Reduced VA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sz="2000" dirty="0"/>
              <a:t>Raised IOP (usually 50 to 80mmHg)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sz="2000" dirty="0"/>
              <a:t>Corneal oedema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sz="2000" dirty="0"/>
              <a:t>Angle closed and </a:t>
            </a:r>
            <a:r>
              <a:rPr lang="en-GB" altLang="en-US" sz="2000" dirty="0" err="1"/>
              <a:t>occludable</a:t>
            </a:r>
            <a:r>
              <a:rPr lang="en-GB" altLang="en-US" sz="2000" dirty="0"/>
              <a:t> angle in fellow eye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sz="2000" dirty="0" err="1"/>
              <a:t>Glaucomflecken</a:t>
            </a:r>
            <a:endParaRPr lang="en-GB" altLang="en-US" sz="2000" dirty="0"/>
          </a:p>
        </p:txBody>
      </p:sp>
      <p:pic>
        <p:nvPicPr>
          <p:cNvPr id="8" name="Picture 7" descr="1eadf328-1265-4f99-ab89-42063593a7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273" y="2909968"/>
            <a:ext cx="3250698" cy="2165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99F142-9297-F950-CB9D-68208E4F2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84" y="739835"/>
            <a:ext cx="3702580" cy="1616203"/>
          </a:xfrm>
        </p:spPr>
        <p:txBody>
          <a:bodyPr anchor="b">
            <a:normAutofit/>
          </a:bodyPr>
          <a:lstStyle/>
          <a:p>
            <a:r>
              <a:rPr lang="en-GB" sz="320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BC727-88EB-00AF-8BCE-DDCD26E1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84" y="2459116"/>
            <a:ext cx="3702579" cy="3524823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Rakhee Price</a:t>
            </a:r>
          </a:p>
          <a:p>
            <a:r>
              <a:rPr lang="en-GB" sz="2000" dirty="0">
                <a:solidFill>
                  <a:srgbClr val="FFFFFF"/>
                </a:solidFill>
              </a:rPr>
              <a:t>Sid Maher</a:t>
            </a:r>
          </a:p>
          <a:p>
            <a:r>
              <a:rPr lang="en-GB" sz="2000" dirty="0">
                <a:solidFill>
                  <a:srgbClr val="FFFFFF"/>
                </a:solidFill>
              </a:rPr>
              <a:t>Ankur Trivedi</a:t>
            </a:r>
          </a:p>
          <a:p>
            <a:r>
              <a:rPr lang="en-GB" sz="2000" dirty="0">
                <a:solidFill>
                  <a:srgbClr val="FFFFFF"/>
                </a:solidFill>
              </a:rPr>
              <a:t>Simone Mason </a:t>
            </a:r>
          </a:p>
          <a:p>
            <a:r>
              <a:rPr lang="en-GB" sz="2000" dirty="0">
                <a:solidFill>
                  <a:srgbClr val="FFFFFF"/>
                </a:solidFill>
              </a:rPr>
              <a:t>Peter Greedy</a:t>
            </a:r>
          </a:p>
          <a:p>
            <a:r>
              <a:rPr lang="en-GB" sz="2000" dirty="0">
                <a:solidFill>
                  <a:srgbClr val="FFFFFF"/>
                </a:solidFill>
              </a:rPr>
              <a:t>Nigel Harris</a:t>
            </a:r>
          </a:p>
          <a:p>
            <a:r>
              <a:rPr lang="en-GB" sz="2000" dirty="0">
                <a:solidFill>
                  <a:srgbClr val="FFFFFF"/>
                </a:solidFill>
              </a:rPr>
              <a:t>Jo Dean</a:t>
            </a:r>
          </a:p>
          <a:p>
            <a:r>
              <a:rPr lang="en-GB" sz="2000" dirty="0">
                <a:solidFill>
                  <a:srgbClr val="FFFFFF"/>
                </a:solidFill>
              </a:rPr>
              <a:t>And all at GLOS LOC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AAECC-FED6-D240-2FC1-3BE29ECB5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304" y="820121"/>
            <a:ext cx="5407002" cy="52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31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Полилиния 2"/>
          <p:cNvSpPr/>
          <p:nvPr/>
        </p:nvSpPr>
        <p:spPr bwMode="auto">
          <a:xfrm>
            <a:off x="-69322" y="-240840"/>
            <a:ext cx="6104733" cy="6076638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26" tIns="45713" rIns="91426" bIns="45713" numCol="1" rtlCol="0" anchor="t" anchorCtr="0" compatLnSpc="1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5" name="Текст 7"/>
          <p:cNvSpPr txBox="1"/>
          <p:nvPr/>
        </p:nvSpPr>
        <p:spPr>
          <a:xfrm>
            <a:off x="5467300" y="541338"/>
            <a:ext cx="5017289" cy="3603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50000"/>
              </a:lnSpc>
              <a:spcBef>
                <a:spcPts val="745"/>
              </a:spcBef>
              <a:spcAft>
                <a:spcPts val="0"/>
              </a:spcAft>
              <a:buClrTx/>
              <a:buSzPct val="100000"/>
              <a:buFontTx/>
              <a:buNone/>
              <a:defRPr sz="15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x-none" sz="2000" dirty="0">
                <a:sym typeface="+mn-ea"/>
              </a:rPr>
              <a:t>Management</a:t>
            </a:r>
            <a:r>
              <a:rPr lang="en-GB" altLang="x-none" sz="1866" dirty="0">
                <a:sym typeface="+mn-ea"/>
              </a:rPr>
              <a:t> </a:t>
            </a:r>
            <a:endParaRPr lang="en-GB" altLang="en-US" sz="1866" dirty="0"/>
          </a:p>
        </p:txBody>
      </p:sp>
      <p:sp>
        <p:nvSpPr>
          <p:cNvPr id="6" name="Текст 7"/>
          <p:cNvSpPr txBox="1"/>
          <p:nvPr/>
        </p:nvSpPr>
        <p:spPr>
          <a:xfrm>
            <a:off x="242522" y="681426"/>
            <a:ext cx="3602337" cy="1624179"/>
          </a:xfrm>
          <a:prstGeom prst="rect">
            <a:avLst/>
          </a:prstGeom>
        </p:spPr>
        <p:txBody>
          <a:bodyPr tIns="60951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None/>
              <a:defRPr sz="81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4000" dirty="0">
                <a:sym typeface="+mn-ea"/>
              </a:rPr>
              <a:t>Primary</a:t>
            </a:r>
            <a:endParaRPr lang="en-GB" altLang="en-US" sz="4000" dirty="0"/>
          </a:p>
          <a:p>
            <a:r>
              <a:rPr lang="en-GB" altLang="en-US" sz="4000" dirty="0">
                <a:sym typeface="+mn-ea"/>
              </a:rPr>
              <a:t>Angle closure</a:t>
            </a:r>
            <a:endParaRPr lang="en-GB" altLang="en-US" sz="4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24209" y="3211334"/>
            <a:ext cx="1616037" cy="1561859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31"/>
          <p:cNvCxnSpPr/>
          <p:nvPr/>
        </p:nvCxnSpPr>
        <p:spPr>
          <a:xfrm flipV="1">
            <a:off x="11962495" y="1588"/>
            <a:ext cx="228565" cy="22860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7"/>
          <p:cNvCxnSpPr/>
          <p:nvPr/>
        </p:nvCxnSpPr>
        <p:spPr>
          <a:xfrm>
            <a:off x="5030191" y="1022202"/>
            <a:ext cx="6418859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4576282" y="1100983"/>
            <a:ext cx="77606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Diamox (Acetazolamide) 500mg PO and/or IV 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G. Pilocarpine 2% stat and then QDS to - </a:t>
            </a:r>
            <a:r>
              <a:rPr lang="en-GB" altLang="en-US" b="1" dirty="0"/>
              <a:t>BOTH EYES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dirty="0"/>
          </a:p>
          <a:p>
            <a:r>
              <a:rPr lang="en-GB" altLang="en-US" dirty="0"/>
              <a:t>To the affected eye / eyes: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G </a:t>
            </a:r>
            <a:r>
              <a:rPr lang="en-GB" altLang="en-US" dirty="0" err="1"/>
              <a:t>PredForte</a:t>
            </a:r>
            <a:r>
              <a:rPr lang="en-GB" altLang="en-US" dirty="0"/>
              <a:t> 1% stat and QDS (or more frequent based on AC inflammation)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G Apraclonidine (Iopidine) 1% stat and every 15 minutes until IOP&lt;30mmHg then TDS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G Latanoprost stat</a:t>
            </a:r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G Timolol 0.5% BD (ask contraindications for </a:t>
            </a:r>
            <a:r>
              <a:rPr lang="en-GB" altLang="en-US" dirty="0" err="1"/>
              <a:t>ß</a:t>
            </a:r>
            <a:r>
              <a:rPr lang="en-GB" altLang="en-US" dirty="0"/>
              <a:t> blocker) or G </a:t>
            </a:r>
            <a:r>
              <a:rPr lang="en-GB" altLang="en-US" dirty="0" err="1"/>
              <a:t>Cosopt</a:t>
            </a:r>
            <a:endParaRPr lang="en-GB" altLang="en-US" dirty="0"/>
          </a:p>
          <a:p>
            <a:pPr marL="304770" indent="-304770">
              <a:buFont typeface="Arial" panose="020B0604020202020204" pitchFamily="34" charset="0"/>
              <a:buChar char="•"/>
            </a:pPr>
            <a:endParaRPr lang="en-GB" altLang="en-US" dirty="0"/>
          </a:p>
          <a:p>
            <a:pPr marL="304770" indent="-304770">
              <a:buFont typeface="Arial" panose="020B0604020202020204" pitchFamily="34" charset="0"/>
              <a:buChar char="•"/>
            </a:pPr>
            <a:r>
              <a:rPr lang="en-GB" altLang="en-US" dirty="0"/>
              <a:t>YAG laser peripheral iridotomies (PIs) both eyes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46732" y="4681747"/>
            <a:ext cx="81436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/>
              <a:t>Also consider: 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dirty="0"/>
              <a:t>Indentation Gonioscopy with a 4-mirror </a:t>
            </a:r>
            <a:r>
              <a:rPr lang="en-GB" altLang="en-US" dirty="0" err="1"/>
              <a:t>goniolens</a:t>
            </a:r>
            <a:r>
              <a:rPr lang="en-GB" altLang="en-US" dirty="0"/>
              <a:t> may help relieve pupil block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dirty="0"/>
              <a:t>Lying the patient supine 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dirty="0"/>
              <a:t>Analgesics and anti-emetics may be necessary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endParaRPr lang="en-GB" altLang="en-US" dirty="0"/>
          </a:p>
          <a:p>
            <a:r>
              <a:rPr lang="en-GB" altLang="en-US" dirty="0"/>
              <a:t>If IOP not improving:</a:t>
            </a:r>
          </a:p>
          <a:p>
            <a:pPr marL="228577" indent="-228577">
              <a:buFont typeface="Arial" panose="020B0604020202020204" pitchFamily="34" charset="0"/>
              <a:buChar char="•"/>
            </a:pPr>
            <a:r>
              <a:rPr lang="en-GB" altLang="en-US" dirty="0"/>
              <a:t>Consider systemic </a:t>
            </a:r>
            <a:r>
              <a:rPr lang="en-GB" altLang="en-US" dirty="0" err="1"/>
              <a:t>Hyperosmotics</a:t>
            </a:r>
            <a:r>
              <a:rPr lang="en-GB" altLang="en-US" dirty="0"/>
              <a:t> (Glycerol PO/ Mannitol IV)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/>
      </p:transition>
    </mc:Choice>
    <mc:Fallback xmlns="">
      <p:transition spd="slow">
        <p:pull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198BE-E2BA-B0F4-F58C-DEA47A304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501AC-ED39-B11C-EBE4-8F06190C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B7CAE-7B8D-3D99-5559-FCB71B455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0EEF0-2632-61DE-9DF8-E1E9EBAB4C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-65048"/>
            <a:ext cx="10515600" cy="6988095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14C4F539-31CE-3141-17EF-CEB5BF13C3B0}"/>
              </a:ext>
            </a:extLst>
          </p:cNvPr>
          <p:cNvSpPr/>
          <p:nvPr/>
        </p:nvSpPr>
        <p:spPr>
          <a:xfrm>
            <a:off x="9109494" y="690113"/>
            <a:ext cx="2398144" cy="5779698"/>
          </a:xfrm>
          <a:prstGeom prst="frame">
            <a:avLst>
              <a:gd name="adj1" fmla="val 565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7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A84FA-73BB-FDE6-0E5B-96EDBC60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Conjunctivitis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C0C73-8F89-F087-492D-1065D33EA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Features – Viral  vs.  Bacterial  vs.  Allergic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Initial Management</a:t>
            </a:r>
          </a:p>
          <a:p>
            <a:pPr lvl="1"/>
            <a:r>
              <a:rPr lang="en-GB" dirty="0"/>
              <a:t>Lubricants, avoid contamination</a:t>
            </a:r>
          </a:p>
          <a:p>
            <a:pPr lvl="1"/>
            <a:r>
              <a:rPr lang="en-GB" dirty="0"/>
              <a:t>Chloramphenicol 0.5% drops / 1% ointment</a:t>
            </a:r>
          </a:p>
          <a:p>
            <a:pPr lvl="1"/>
            <a:r>
              <a:rPr lang="en-GB" dirty="0"/>
              <a:t>Sodium </a:t>
            </a:r>
            <a:r>
              <a:rPr lang="en-GB" dirty="0" err="1"/>
              <a:t>Chromoclycate</a:t>
            </a:r>
            <a:r>
              <a:rPr lang="en-GB" dirty="0"/>
              <a:t>, </a:t>
            </a:r>
            <a:r>
              <a:rPr lang="en-GB" dirty="0" err="1"/>
              <a:t>Olapatadine</a:t>
            </a:r>
            <a:r>
              <a:rPr lang="en-GB" dirty="0"/>
              <a:t> (</a:t>
            </a:r>
            <a:r>
              <a:rPr lang="en-GB" dirty="0" err="1"/>
              <a:t>Opatonol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RED FLAGS </a:t>
            </a:r>
            <a:r>
              <a:rPr lang="en-GB" dirty="0"/>
              <a:t>– contact lens wear</a:t>
            </a:r>
          </a:p>
        </p:txBody>
      </p:sp>
    </p:spTree>
    <p:extLst>
      <p:ext uri="{BB962C8B-B14F-4D97-AF65-F5344CB8AC3E}">
        <p14:creationId xmlns:p14="http://schemas.microsoft.com/office/powerpoint/2010/main" val="950059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E8F829-F706-A7D6-04FF-B99D47D8E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2CDD-EDC2-CB09-E0C4-C964FA20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>
            <a:normAutofit/>
          </a:bodyPr>
          <a:lstStyle/>
          <a:p>
            <a:r>
              <a:rPr lang="en-GB" dirty="0"/>
              <a:t>Corneal Abrasion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C232E-9E73-49EB-607B-802890408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4201988" cy="3973337"/>
          </a:xfrm>
        </p:spPr>
        <p:txBody>
          <a:bodyPr>
            <a:normAutofit/>
          </a:bodyPr>
          <a:lstStyle/>
          <a:p>
            <a:r>
              <a:rPr lang="en-GB" sz="2400" dirty="0"/>
              <a:t>Initial management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How do you prevent recurrent corneal erosion syndrome?</a:t>
            </a:r>
          </a:p>
        </p:txBody>
      </p:sp>
      <p:pic>
        <p:nvPicPr>
          <p:cNvPr id="4" name="Picture 3" descr="A blue and white label with text and images&#10;&#10;AI-generated content may be incorrect.">
            <a:extLst>
              <a:ext uri="{FF2B5EF4-FFF2-40B4-BE49-F238E27FC236}">
                <a16:creationId xmlns:a16="http://schemas.microsoft.com/office/drawing/2014/main" id="{0108B2D2-AB45-91F3-8376-69A5A6398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865" y="1503161"/>
            <a:ext cx="1646592" cy="3851678"/>
          </a:xfrm>
          <a:prstGeom prst="rect">
            <a:avLst/>
          </a:prstGeom>
        </p:spPr>
      </p:pic>
      <p:pic>
        <p:nvPicPr>
          <p:cNvPr id="5" name="Picture 4" descr="A blue and white container with a tube of ointment&#10;&#10;AI-generated content may be incorrect.">
            <a:extLst>
              <a:ext uri="{FF2B5EF4-FFF2-40B4-BE49-F238E27FC236}">
                <a16:creationId xmlns:a16="http://schemas.microsoft.com/office/drawing/2014/main" id="{E7F775EB-CB1C-302A-AEF4-E8A424EA1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211" y="2513135"/>
            <a:ext cx="2828925" cy="183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9232D-C180-7320-DC34-D0B66ECC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Dry Eyes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A2D13-6E4D-69BD-788F-319107B30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Common, but not always simple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What is the first line of treatment?</a:t>
            </a:r>
          </a:p>
        </p:txBody>
      </p:sp>
    </p:spTree>
    <p:extLst>
      <p:ext uri="{BB962C8B-B14F-4D97-AF65-F5344CB8AC3E}">
        <p14:creationId xmlns:p14="http://schemas.microsoft.com/office/powerpoint/2010/main" val="348765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03051-9AD5-7D9F-0217-C4B15F77E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8B44-778F-2977-EF99-44F2D4A29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GHNHS Dry Eye Guidelines.      </a:t>
            </a:r>
            <a:r>
              <a:rPr lang="en-US" sz="1400" dirty="0"/>
              <a:t>(Thanks to </a:t>
            </a:r>
            <a:r>
              <a:rPr lang="en-US" sz="1400" dirty="0" err="1"/>
              <a:t>Mr</a:t>
            </a:r>
            <a:r>
              <a:rPr lang="en-US" sz="1400" dirty="0"/>
              <a:t> Tomlins)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212C8-B17E-16F9-24A2-54AB44659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spectrum of dry eye disease (DED) varies from a mild, self-limiting, irritation to severe, </a:t>
            </a:r>
            <a:r>
              <a:rPr lang="en-GB" b="1" dirty="0"/>
              <a:t>sight-threatening</a:t>
            </a:r>
            <a:r>
              <a:rPr lang="en-GB" dirty="0"/>
              <a:t> disease. The quality of life impact of moderate DED compares to that of life on haemodialysis or with mild angina</a:t>
            </a:r>
          </a:p>
          <a:p>
            <a:endParaRPr lang="en-GB" dirty="0"/>
          </a:p>
          <a:p>
            <a:r>
              <a:rPr lang="en-GB" dirty="0"/>
              <a:t>Dry Eye disease is classified into: </a:t>
            </a:r>
          </a:p>
          <a:p>
            <a:pPr lvl="1"/>
            <a:r>
              <a:rPr lang="en-GB" dirty="0"/>
              <a:t>Evaporative Dry Eye Disease, where there is poor tear function, usually due to blepharitis or Meibomian Gland Dysfunction</a:t>
            </a:r>
          </a:p>
          <a:p>
            <a:pPr lvl="1"/>
            <a:r>
              <a:rPr lang="en-GB" dirty="0"/>
              <a:t>Aqueous Deficiency Dry Eye disease, where there is insufficient tear production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55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BA86E-A8CE-8C22-B02A-1FC9FEF55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FB3D9-1817-E753-1174-1CB2C116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86" y="383457"/>
            <a:ext cx="10545713" cy="960310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/>
              <a:t>Triaging  Dry Eye </a:t>
            </a:r>
            <a:r>
              <a:rPr lang="en-US" sz="4800" dirty="0" err="1"/>
              <a:t>Disease</a:t>
            </a:r>
            <a:r>
              <a:rPr lang="en-US" sz="4800" dirty="0" err="1">
                <a:solidFill>
                  <a:schemeClr val="bg1"/>
                </a:solidFill>
              </a:rPr>
              <a:t>Triage</a:t>
            </a:r>
            <a:endParaRPr lang="en-US" sz="4800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20344D2-B6C0-6ACF-2909-3BE1C932D8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6708" y="3246782"/>
          <a:ext cx="10878584" cy="3661852"/>
        </p:xfrm>
        <a:graphic>
          <a:graphicData uri="http://schemas.openxmlformats.org/drawingml/2006/table">
            <a:tbl>
              <a:tblPr firstRow="1" firstCol="1" bandRow="1"/>
              <a:tblGrid>
                <a:gridCol w="1656771">
                  <a:extLst>
                    <a:ext uri="{9D8B030D-6E8A-4147-A177-3AD203B41FA5}">
                      <a16:colId xmlns:a16="http://schemas.microsoft.com/office/drawing/2014/main" val="4210655687"/>
                    </a:ext>
                  </a:extLst>
                </a:gridCol>
                <a:gridCol w="2810958">
                  <a:extLst>
                    <a:ext uri="{9D8B030D-6E8A-4147-A177-3AD203B41FA5}">
                      <a16:colId xmlns:a16="http://schemas.microsoft.com/office/drawing/2014/main" val="4146406574"/>
                    </a:ext>
                  </a:extLst>
                </a:gridCol>
                <a:gridCol w="2752518">
                  <a:extLst>
                    <a:ext uri="{9D8B030D-6E8A-4147-A177-3AD203B41FA5}">
                      <a16:colId xmlns:a16="http://schemas.microsoft.com/office/drawing/2014/main" val="357390188"/>
                    </a:ext>
                  </a:extLst>
                </a:gridCol>
                <a:gridCol w="3658337">
                  <a:extLst>
                    <a:ext uri="{9D8B030D-6E8A-4147-A177-3AD203B41FA5}">
                      <a16:colId xmlns:a16="http://schemas.microsoft.com/office/drawing/2014/main" val="1886107735"/>
                    </a:ext>
                  </a:extLst>
                </a:gridCol>
              </a:tblGrid>
              <a:tr h="1222228"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Mild</a:t>
                      </a:r>
                      <a:endParaRPr lang="en-GB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Soreness, irritation, discomfort</a:t>
                      </a:r>
                      <a:endParaRPr lang="en-GB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Negligible impact on the vision </a:t>
                      </a:r>
                    </a:p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Temporary treatment 1-2 x day with OTC drops</a:t>
                      </a:r>
                      <a:endParaRPr lang="en-GB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55695"/>
                  </a:ext>
                </a:extLst>
              </a:tr>
              <a:tr h="1172634"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Moderate</a:t>
                      </a:r>
                      <a:endParaRPr lang="en-GB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Increased discomfort</a:t>
                      </a:r>
                      <a:endParaRPr lang="en-GB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Transient blurring of vision</a:t>
                      </a:r>
                      <a:endParaRPr lang="en-GB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Long-term use of drops  4 or more times per day</a:t>
                      </a:r>
                      <a:endParaRPr lang="en-GB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321197"/>
                  </a:ext>
                </a:extLst>
              </a:tr>
              <a:tr h="1172634"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Severe</a:t>
                      </a:r>
                      <a:endParaRPr lang="en-GB" sz="4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Marked discomfort or pain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Reduction in vision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600"/>
                        </a:spcAft>
                        <a:buNone/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Use of drops every 1-2 hours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2523" marR="152523" marT="211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71813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A566C36-6DE1-4BEC-3560-8619B4C19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69" y="1694245"/>
            <a:ext cx="2705100" cy="9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5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F0F34-2D7A-D908-3BED-F4BA27A4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Moderate to Severe Dry Eyes - Drops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FCBB7C-C510-C40D-9CF3-D16CF68C21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9148" y="1431235"/>
          <a:ext cx="11907079" cy="52845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8327">
                  <a:extLst>
                    <a:ext uri="{9D8B030D-6E8A-4147-A177-3AD203B41FA5}">
                      <a16:colId xmlns:a16="http://schemas.microsoft.com/office/drawing/2014/main" val="70298952"/>
                    </a:ext>
                  </a:extLst>
                </a:gridCol>
                <a:gridCol w="4649831">
                  <a:extLst>
                    <a:ext uri="{9D8B030D-6E8A-4147-A177-3AD203B41FA5}">
                      <a16:colId xmlns:a16="http://schemas.microsoft.com/office/drawing/2014/main" val="4037263051"/>
                    </a:ext>
                  </a:extLst>
                </a:gridCol>
                <a:gridCol w="1657563">
                  <a:extLst>
                    <a:ext uri="{9D8B030D-6E8A-4147-A177-3AD203B41FA5}">
                      <a16:colId xmlns:a16="http://schemas.microsoft.com/office/drawing/2014/main" val="99587613"/>
                    </a:ext>
                  </a:extLst>
                </a:gridCol>
                <a:gridCol w="3151358">
                  <a:extLst>
                    <a:ext uri="{9D8B030D-6E8A-4147-A177-3AD203B41FA5}">
                      <a16:colId xmlns:a16="http://schemas.microsoft.com/office/drawing/2014/main" val="4270326001"/>
                    </a:ext>
                  </a:extLst>
                </a:gridCol>
              </a:tblGrid>
              <a:tr h="82566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Product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Active ingredient(s)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Unit Price*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Comments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7528808"/>
                  </a:ext>
                </a:extLst>
              </a:tr>
              <a:tr h="70112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Evolve HA® 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Sodium hyaluronate 0.2%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>
                          <a:effectLst/>
                        </a:rPr>
                        <a:t>£5.99 (10ml)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7751487"/>
                  </a:ext>
                </a:extLst>
              </a:tr>
              <a:tr h="6457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Clinitas Multi®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Sodium hyaluronate 0.4%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>
                          <a:effectLst/>
                        </a:rPr>
                        <a:t>£6.99 (10ml)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0049761"/>
                  </a:ext>
                </a:extLst>
              </a:tr>
              <a:tr h="56428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Thealoz Duo® 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Sodium hyaluronate 0.15%, treahalose 3%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>
                          <a:effectLst/>
                        </a:rPr>
                        <a:t>£8.99 (10ml) 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 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4214739"/>
                  </a:ext>
                </a:extLst>
              </a:tr>
              <a:tr h="99633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Systane Balance®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Propylene glycol 0.6%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>
                          <a:effectLst/>
                        </a:rPr>
                        <a:t>£7.49 (10ml) 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In Evaporative Dry Eye Disease with blepharitis/meibomian Gland Dysfunction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9313878"/>
                  </a:ext>
                </a:extLst>
              </a:tr>
              <a:tr h="66422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VisuXL®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Sodium hyaluronate 0.1%, co-enzyme Q10 0.1%, vitamin E 0.5%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>
                          <a:effectLst/>
                        </a:rPr>
                        <a:t>£10.30 (10ml) 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If Chronic Keratitis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233312"/>
                  </a:ext>
                </a:extLst>
              </a:tr>
              <a:tr h="66422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Ilube®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None/>
                      </a:pPr>
                      <a:r>
                        <a:rPr lang="en-GB" sz="2000">
                          <a:effectLst/>
                        </a:rPr>
                        <a:t>Acetylcysteine 5%, hypromellose 0.35%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000">
                          <a:effectLst/>
                        </a:rPr>
                        <a:t>£33.46 (10ml)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effectLst/>
                        </a:rPr>
                        <a:t>If Filamentary Keratitis</a:t>
                      </a:r>
                      <a:br>
                        <a:rPr lang="en-GB" sz="2000" dirty="0">
                          <a:effectLst/>
                        </a:rPr>
                      </a:br>
                      <a:r>
                        <a:rPr lang="en-GB" sz="2000" dirty="0">
                          <a:effectLst/>
                        </a:rPr>
                        <a:t>Specialist initiation only</a:t>
                      </a:r>
                      <a:endParaRPr lang="en-GB" sz="200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5909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808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F53B2-243E-ACD4-DC98-B824FDE9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52192-4F30-F683-C929-A745CEF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Moderate to Severe Dry Eyes - Ointments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70C44BC-8455-DE6C-8DF2-8D2AE5EAA4D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442492"/>
          <a:ext cx="12192000" cy="5415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6912">
                  <a:extLst>
                    <a:ext uri="{9D8B030D-6E8A-4147-A177-3AD203B41FA5}">
                      <a16:colId xmlns:a16="http://schemas.microsoft.com/office/drawing/2014/main" val="2722287583"/>
                    </a:ext>
                  </a:extLst>
                </a:gridCol>
                <a:gridCol w="4761095">
                  <a:extLst>
                    <a:ext uri="{9D8B030D-6E8A-4147-A177-3AD203B41FA5}">
                      <a16:colId xmlns:a16="http://schemas.microsoft.com/office/drawing/2014/main" val="1740198044"/>
                    </a:ext>
                  </a:extLst>
                </a:gridCol>
                <a:gridCol w="1697227">
                  <a:extLst>
                    <a:ext uri="{9D8B030D-6E8A-4147-A177-3AD203B41FA5}">
                      <a16:colId xmlns:a16="http://schemas.microsoft.com/office/drawing/2014/main" val="1338666290"/>
                    </a:ext>
                  </a:extLst>
                </a:gridCol>
                <a:gridCol w="3226766">
                  <a:extLst>
                    <a:ext uri="{9D8B030D-6E8A-4147-A177-3AD203B41FA5}">
                      <a16:colId xmlns:a16="http://schemas.microsoft.com/office/drawing/2014/main" val="3786040629"/>
                    </a:ext>
                  </a:extLst>
                </a:gridCol>
              </a:tblGrid>
              <a:tr h="96652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effectLst/>
                        </a:rPr>
                        <a:t>Product</a:t>
                      </a:r>
                      <a:endParaRPr lang="en-GB" sz="200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Ingredient(s)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Unit Price*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Comments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1743860"/>
                  </a:ext>
                </a:extLst>
              </a:tr>
              <a:tr h="157931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 err="1">
                          <a:effectLst/>
                        </a:rPr>
                        <a:t>Hydramed</a:t>
                      </a:r>
                      <a:r>
                        <a:rPr lang="en-GB" sz="2000" dirty="0">
                          <a:effectLst/>
                        </a:rPr>
                        <a:t> Night®</a:t>
                      </a:r>
                      <a:endParaRPr lang="en-GB" sz="200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effectLst/>
                        </a:rPr>
                        <a:t>Retinol palmitate 250iu/g, liquid paraffin, white soft paraffin, wool fat</a:t>
                      </a:r>
                      <a:endParaRPr lang="en-GB" sz="200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£2.32 (5g)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2221593"/>
                  </a:ext>
                </a:extLst>
              </a:tr>
              <a:tr h="16739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Xailin Night® 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effectLst/>
                        </a:rPr>
                        <a:t>White soft paraffin, white mineral oil, lanolin alcohols</a:t>
                      </a:r>
                      <a:endParaRPr lang="en-GB" sz="200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effectLst/>
                        </a:rPr>
                        <a:t>£2.54 (5g) 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8812459"/>
                  </a:ext>
                </a:extLst>
              </a:tr>
              <a:tr h="119569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Hydramed Night Sensitive®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Retinol palmitate 250iu/g, liquid paraffin, white soft paraffin (lanolin free)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>
                          <a:effectLst/>
                        </a:rPr>
                        <a:t>£8.34 (5g)</a:t>
                      </a:r>
                      <a:endParaRPr lang="en-GB" sz="20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2000" dirty="0">
                          <a:effectLst/>
                        </a:rPr>
                        <a:t>Patients with lanolin allergy</a:t>
                      </a:r>
                      <a:endParaRPr lang="en-GB" sz="200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2910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793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BBB4E-49B9-7FD1-D724-D144D3B9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Meibomian gland dysfunction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B3A873-D28E-5354-2145-124E31768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7933" y="760772"/>
            <a:ext cx="7984067" cy="49433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05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4CCE2-ACC3-F456-CC1D-FE31FF37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712559" cy="1616203"/>
          </a:xfrm>
        </p:spPr>
        <p:txBody>
          <a:bodyPr anchor="b">
            <a:normAutofit/>
          </a:bodyPr>
          <a:lstStyle/>
          <a:p>
            <a:r>
              <a:rPr lang="en-GB" sz="3200"/>
              <a:t>Mr Will Dean  PhD FRCOphth MEd MBChB Bsc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0C01C-F44A-85AD-1467-B7C67F271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655050" cy="344783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b="1" dirty="0"/>
              <a:t>Consultant Ophthalmic Surgeon</a:t>
            </a:r>
          </a:p>
          <a:p>
            <a:pPr marL="0" indent="0">
              <a:buNone/>
            </a:pPr>
            <a:endParaRPr lang="en-GB" sz="2000" b="1" dirty="0"/>
          </a:p>
          <a:p>
            <a:r>
              <a:rPr lang="en-GB" sz="2000" dirty="0"/>
              <a:t>Gloucestershire Hospitals NHS Foundation Trust</a:t>
            </a:r>
          </a:p>
          <a:p>
            <a:r>
              <a:rPr lang="en-GB" sz="2000" dirty="0"/>
              <a:t>Tetbury Hospital Trust</a:t>
            </a:r>
          </a:p>
          <a:p>
            <a:r>
              <a:rPr lang="en-GB" sz="2000" dirty="0"/>
              <a:t>Private Clinics and Cataract Surgery in Cheltenham and Tetbury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b="1" dirty="0">
                <a:hlinkClick r:id="rId2"/>
              </a:rPr>
              <a:t>contact@cotswoldcataract.co.uk</a:t>
            </a:r>
            <a:endParaRPr lang="en-GB" sz="2000" b="1" dirty="0"/>
          </a:p>
          <a:p>
            <a:pPr marL="0" indent="0">
              <a:buNone/>
            </a:pPr>
            <a:r>
              <a:rPr lang="en-GB" sz="2000" b="1" dirty="0">
                <a:hlinkClick r:id="rId3"/>
              </a:rPr>
              <a:t>William.Dean2@NHS.net</a:t>
            </a:r>
            <a:endParaRPr lang="en-GB" sz="2000" b="1" dirty="0"/>
          </a:p>
          <a:p>
            <a:pPr marL="0" indent="0">
              <a:buNone/>
            </a:pPr>
            <a:endParaRPr lang="en-GB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16AB99-0FE2-57E1-82D8-7A6DE78D0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262" y="1664991"/>
            <a:ext cx="2905080" cy="1597793"/>
          </a:xfrm>
          <a:prstGeom prst="rect">
            <a:avLst/>
          </a:prstGeom>
        </p:spPr>
      </p:pic>
      <p:pic>
        <p:nvPicPr>
          <p:cNvPr id="6" name="Picture 5" descr="A logo with black text&#10;&#10;AI-generated content may be incorrect.">
            <a:extLst>
              <a:ext uri="{FF2B5EF4-FFF2-40B4-BE49-F238E27FC236}">
                <a16:creationId xmlns:a16="http://schemas.microsoft.com/office/drawing/2014/main" id="{01EAAB5A-DCA9-2EB2-F550-172453719D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330" y="159751"/>
            <a:ext cx="3932869" cy="825903"/>
          </a:xfrm>
          <a:prstGeom prst="rect">
            <a:avLst/>
          </a:prstGeom>
        </p:spPr>
      </p:pic>
      <p:pic>
        <p:nvPicPr>
          <p:cNvPr id="4" name="Picture 3" descr="Cheltenham-General-HospitalRSZ-1024x683">
            <a:extLst>
              <a:ext uri="{FF2B5EF4-FFF2-40B4-BE49-F238E27FC236}">
                <a16:creationId xmlns:a16="http://schemas.microsoft.com/office/drawing/2014/main" id="{BC9EA571-9BFE-FF6C-2928-BADC1C02BD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262" y="3533273"/>
            <a:ext cx="2905080" cy="1659736"/>
          </a:xfrm>
          <a:prstGeom prst="rect">
            <a:avLst/>
          </a:prstGeom>
        </p:spPr>
      </p:pic>
      <p:pic>
        <p:nvPicPr>
          <p:cNvPr id="5" name="Picture 4" descr="A person wearing surgical scrubs and mask&#10;&#10;AI-generated content may be incorrect.">
            <a:extLst>
              <a:ext uri="{FF2B5EF4-FFF2-40B4-BE49-F238E27FC236}">
                <a16:creationId xmlns:a16="http://schemas.microsoft.com/office/drawing/2014/main" id="{AC4BB5F3-F2C3-1E11-97D5-8062C9B7F4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445" y="2497118"/>
            <a:ext cx="2905870" cy="218397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2CC9F2B-E219-AF55-BBE8-372B5AC60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56E449-1EFC-16B5-CB11-7E6A8BBBC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734DB8-CD27-D04F-74D4-3AC47BA0B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6024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77087-10A5-69DA-A5FC-78198EF91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Sub-conjunctival haemorrhage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D4276-59F2-77AD-6C28-458BCEC76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Invariably benign</a:t>
            </a:r>
          </a:p>
          <a:p>
            <a:endParaRPr lang="en-GB" dirty="0"/>
          </a:p>
          <a:p>
            <a:r>
              <a:rPr lang="en-GB" dirty="0"/>
              <a:t>What may you need to check (or ask the GP to check)?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E59F3-7033-A67A-5F98-9894904B2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4300992"/>
            <a:ext cx="29464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40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E4075-446C-2316-88A5-44D1DBF8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GB" sz="5400"/>
              <a:t>Anterior Uveitis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B7C05-5322-4BC4-686A-447CFD6E4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GB" sz="2200"/>
              <a:t>What grading systems do you know?</a:t>
            </a:r>
          </a:p>
          <a:p>
            <a:endParaRPr lang="en-GB" sz="2200"/>
          </a:p>
          <a:p>
            <a:r>
              <a:rPr lang="en-GB" sz="2200"/>
              <a:t>Grading of anterior chamber cells and flare </a:t>
            </a:r>
          </a:p>
          <a:p>
            <a:endParaRPr lang="en-GB" sz="2200"/>
          </a:p>
          <a:p>
            <a:endParaRPr lang="en-GB" sz="2200"/>
          </a:p>
          <a:p>
            <a:endParaRPr lang="en-GB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9C88D-B2E2-E48F-AE3C-7A127DFD6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344" y="1769398"/>
            <a:ext cx="6903720" cy="46254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41622C-938E-E641-38E6-975AA0A668B3}"/>
              </a:ext>
            </a:extLst>
          </p:cNvPr>
          <p:cNvSpPr txBox="1"/>
          <p:nvPr/>
        </p:nvSpPr>
        <p:spPr>
          <a:xfrm>
            <a:off x="5091390" y="1075453"/>
            <a:ext cx="6035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Standardisation of Uveitis Nomenclature (SUN)</a:t>
            </a:r>
          </a:p>
        </p:txBody>
      </p:sp>
    </p:spTree>
    <p:extLst>
      <p:ext uri="{BB962C8B-B14F-4D97-AF65-F5344CB8AC3E}">
        <p14:creationId xmlns:p14="http://schemas.microsoft.com/office/powerpoint/2010/main" val="3569603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4D233-82AD-E6EA-D94F-0F056513C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1BCAD-7EB9-8FB8-2199-9FFA6869F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1967266"/>
            <a:ext cx="3232749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b="1" kern="1200" dirty="0">
                <a:latin typeface="+mj-lt"/>
                <a:ea typeface="+mj-ea"/>
                <a:cs typeface="+mj-cs"/>
              </a:rPr>
              <a:t>What types of corneal </a:t>
            </a:r>
            <a:r>
              <a:rPr lang="en-US" sz="3200" b="1" dirty="0"/>
              <a:t>ulceration (microbial keratitis) may present in CUES?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YTDown.com_YouTube_Countdown-The-Big-Clock_Media_2JVwo3D72cc_001_720p.mp4" descr="A clock with a blue background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3F3B3B9F-7E2E-F7BC-C58E-696EE75997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316" y="885073"/>
            <a:ext cx="6780700" cy="508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6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3F06591-C3BA-032D-2066-C1BDF5FB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B746B894-C07E-BC4E-498C-3D0086931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5364" name="Picture 3" descr="Cornea MindMap 001.jpg">
            <a:extLst>
              <a:ext uri="{FF2B5EF4-FFF2-40B4-BE49-F238E27FC236}">
                <a16:creationId xmlns:a16="http://schemas.microsoft.com/office/drawing/2014/main" id="{68A3FFF6-9B30-A26C-E6D2-C51C81E131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82925" y="-796925"/>
            <a:ext cx="6103938" cy="876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C1476555-A41B-EC7E-2F1F-A585E0935BF5}"/>
              </a:ext>
            </a:extLst>
          </p:cNvPr>
          <p:cNvSpPr/>
          <p:nvPr/>
        </p:nvSpPr>
        <p:spPr>
          <a:xfrm>
            <a:off x="6899564" y="1440873"/>
            <a:ext cx="3325091" cy="1717963"/>
          </a:xfrm>
          <a:prstGeom prst="frame">
            <a:avLst>
              <a:gd name="adj1" fmla="val 766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8212-890E-C74D-BC27-4E6EA6F9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Microbial Keratitis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D394-402D-2E4D-B3D9-E8B897D91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98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3524" y="1484267"/>
            <a:ext cx="3671773" cy="31685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2" name="Text Box 4"/>
          <p:cNvSpPr txBox="1"/>
          <p:nvPr/>
        </p:nvSpPr>
        <p:spPr>
          <a:xfrm>
            <a:off x="1703524" y="692129"/>
            <a:ext cx="2520872" cy="461665"/>
          </a:xfrm>
          <a:prstGeom prst="rect">
            <a:avLst/>
          </a:prstGeom>
          <a:solidFill>
            <a:srgbClr val="000080"/>
          </a:solidFill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</a:rPr>
              <a:t>Aerobic bacteria</a:t>
            </a:r>
          </a:p>
        </p:txBody>
      </p:sp>
      <p:pic>
        <p:nvPicPr>
          <p:cNvPr id="12293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981" y="1557289"/>
            <a:ext cx="3528904" cy="3092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2440" y="1700160"/>
            <a:ext cx="3565415" cy="3095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5311" y="1773183"/>
            <a:ext cx="3743210" cy="324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6" name="Text Box 8"/>
          <p:cNvSpPr txBox="1"/>
          <p:nvPr/>
        </p:nvSpPr>
        <p:spPr>
          <a:xfrm>
            <a:off x="1703524" y="1171539"/>
            <a:ext cx="2231956" cy="461665"/>
          </a:xfrm>
          <a:prstGeom prst="rect">
            <a:avLst/>
          </a:prstGeom>
          <a:solidFill>
            <a:srgbClr val="003300"/>
          </a:solidFill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</a:rPr>
              <a:t>Gram negative</a:t>
            </a:r>
          </a:p>
        </p:txBody>
      </p:sp>
      <p:pic>
        <p:nvPicPr>
          <p:cNvPr id="12297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7266" y="908022"/>
            <a:ext cx="3671773" cy="3166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8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8549" y="1052480"/>
            <a:ext cx="3603514" cy="2895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7617" y="1196938"/>
            <a:ext cx="3022507" cy="30225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0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0640" y="1341397"/>
            <a:ext cx="3314598" cy="31209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2076" y="1454105"/>
            <a:ext cx="3889255" cy="2911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2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64383" y="2062099"/>
            <a:ext cx="3095530" cy="2762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3" name="Picture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3681" y="2270055"/>
            <a:ext cx="3744797" cy="3032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4" name="Picture 1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5296" y="2608183"/>
            <a:ext cx="3587639" cy="2765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5" name="Picture 1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3524" y="4365491"/>
            <a:ext cx="3816232" cy="21621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6" name="Picture 1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418" y="4221033"/>
            <a:ext cx="3889255" cy="244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07" name="Text Box 19"/>
          <p:cNvSpPr txBox="1"/>
          <p:nvPr/>
        </p:nvSpPr>
        <p:spPr>
          <a:xfrm>
            <a:off x="8345419" y="1676348"/>
            <a:ext cx="2016899" cy="461665"/>
          </a:xfrm>
          <a:prstGeom prst="rect">
            <a:avLst/>
          </a:prstGeom>
          <a:solidFill>
            <a:srgbClr val="FF9900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algn="l"/>
            <a:r>
              <a:rPr lang="en-GB" altLang="x-none" sz="2400" dirty="0">
                <a:latin typeface="Arial" panose="020B0604020202020204" pitchFamily="34" charset="0"/>
              </a:rPr>
              <a:t>Mycobacteria</a:t>
            </a:r>
          </a:p>
        </p:txBody>
      </p:sp>
      <p:pic>
        <p:nvPicPr>
          <p:cNvPr id="12308" name="Picture 20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8334" y="4159122"/>
            <a:ext cx="3889255" cy="26986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3329" y="4078162"/>
            <a:ext cx="3168552" cy="27351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10" name="Text Box 22"/>
          <p:cNvSpPr txBox="1"/>
          <p:nvPr/>
        </p:nvSpPr>
        <p:spPr>
          <a:xfrm>
            <a:off x="6527787" y="3789246"/>
            <a:ext cx="2754280" cy="461665"/>
          </a:xfrm>
          <a:prstGeom prst="rect">
            <a:avLst/>
          </a:prstGeom>
          <a:solidFill>
            <a:srgbClr val="000099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</a:rPr>
              <a:t>Anaerobic bacteria</a:t>
            </a:r>
          </a:p>
        </p:txBody>
      </p:sp>
      <p:sp>
        <p:nvSpPr>
          <p:cNvPr id="12311" name="Text Box 23"/>
          <p:cNvSpPr txBox="1"/>
          <p:nvPr/>
        </p:nvSpPr>
        <p:spPr>
          <a:xfrm>
            <a:off x="8316845" y="6040252"/>
            <a:ext cx="2337499" cy="70788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GB" altLang="x-none" sz="2000" dirty="0">
                <a:latin typeface="Arial" panose="020B0604020202020204" pitchFamily="34" charset="0"/>
              </a:rPr>
              <a:t>Capnocytophaga</a:t>
            </a:r>
          </a:p>
          <a:p>
            <a:pPr algn="l"/>
            <a:r>
              <a:rPr lang="en-GB" altLang="x-none" sz="2000" dirty="0">
                <a:latin typeface="Arial" panose="020B0604020202020204" pitchFamily="34" charset="0"/>
              </a:rPr>
              <a:t>Propionobacterium</a:t>
            </a:r>
          </a:p>
        </p:txBody>
      </p:sp>
      <p:sp>
        <p:nvSpPr>
          <p:cNvPr id="12312" name="Text Box 24"/>
          <p:cNvSpPr txBox="1"/>
          <p:nvPr/>
        </p:nvSpPr>
        <p:spPr>
          <a:xfrm>
            <a:off x="1703524" y="3933704"/>
            <a:ext cx="1512841" cy="461665"/>
          </a:xfrm>
          <a:prstGeom prst="rect">
            <a:avLst/>
          </a:prstGeom>
          <a:solidFill>
            <a:srgbClr val="FF6600"/>
          </a:solidFill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x-none" sz="2400" dirty="0">
                <a:latin typeface="Arial" panose="020B0604020202020204" pitchFamily="34" charset="0"/>
              </a:rPr>
              <a:t>Nocardia</a:t>
            </a:r>
          </a:p>
        </p:txBody>
      </p:sp>
      <p:sp>
        <p:nvSpPr>
          <p:cNvPr id="12313" name="Text Box 25"/>
          <p:cNvSpPr txBox="1"/>
          <p:nvPr/>
        </p:nvSpPr>
        <p:spPr>
          <a:xfrm>
            <a:off x="4368853" y="692129"/>
            <a:ext cx="2087499" cy="46166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GB" altLang="x-none" sz="2400" dirty="0">
                <a:latin typeface="Arial" panose="020B0604020202020204" pitchFamily="34" charset="0"/>
              </a:rPr>
              <a:t>Gram positive</a:t>
            </a:r>
          </a:p>
        </p:txBody>
      </p:sp>
      <p:sp>
        <p:nvSpPr>
          <p:cNvPr id="131098" name="Text Box 26"/>
          <p:cNvSpPr txBox="1"/>
          <p:nvPr/>
        </p:nvSpPr>
        <p:spPr>
          <a:xfrm>
            <a:off x="8812130" y="44448"/>
            <a:ext cx="1824538" cy="1569660"/>
          </a:xfrm>
          <a:prstGeom prst="rect">
            <a:avLst/>
          </a:prstGeom>
          <a:solidFill>
            <a:srgbClr val="FFFF99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algn="l"/>
            <a:r>
              <a:rPr lang="en-GB" altLang="x-none" sz="3200" dirty="0">
                <a:latin typeface="Arial" panose="020B0604020202020204" pitchFamily="34" charset="0"/>
              </a:rPr>
              <a:t>Bacteria</a:t>
            </a:r>
          </a:p>
          <a:p>
            <a:pPr algn="l"/>
            <a:r>
              <a:rPr lang="en-GB" altLang="x-none" sz="3200" dirty="0">
                <a:latin typeface="Arial" panose="020B0604020202020204" pitchFamily="34" charset="0"/>
              </a:rPr>
              <a:t>Fungi</a:t>
            </a:r>
          </a:p>
          <a:p>
            <a:pPr algn="l"/>
            <a:r>
              <a:rPr lang="en-GB" altLang="x-none" sz="3200" dirty="0">
                <a:latin typeface="Arial" panose="020B0604020202020204" pitchFamily="34" charset="0"/>
              </a:rPr>
              <a:t>Protozoa</a:t>
            </a:r>
            <a:endParaRPr sz="3200" dirty="0">
              <a:latin typeface="Arial" panose="020B0604020202020204" pitchFamily="34" charset="0"/>
            </a:endParaRPr>
          </a:p>
        </p:txBody>
      </p:sp>
      <p:sp>
        <p:nvSpPr>
          <p:cNvPr id="3" name="Полилиния 2"/>
          <p:cNvSpPr/>
          <p:nvPr/>
        </p:nvSpPr>
        <p:spPr bwMode="auto">
          <a:xfrm>
            <a:off x="-99797" y="-250998"/>
            <a:ext cx="6104733" cy="6076638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26" tIns="45713" rIns="91426" bIns="45713" numCol="1" rtlCol="0" anchor="t" anchorCtr="0" compatLnSpc="1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5" name="Текст 7"/>
          <p:cNvSpPr txBox="1"/>
          <p:nvPr/>
        </p:nvSpPr>
        <p:spPr>
          <a:xfrm>
            <a:off x="502358" y="201864"/>
            <a:ext cx="5017289" cy="3603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50000"/>
              </a:lnSpc>
              <a:spcBef>
                <a:spcPts val="745"/>
              </a:spcBef>
              <a:spcAft>
                <a:spcPts val="0"/>
              </a:spcAft>
              <a:buClrTx/>
              <a:buSzPct val="100000"/>
              <a:buFontTx/>
              <a:buNone/>
              <a:defRPr sz="15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866" dirty="0"/>
              <a:t>&gt;Causative organisms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ldLvl="0" animBg="1"/>
      <p:bldP spid="12296" grpId="0" bldLvl="0" animBg="1"/>
      <p:bldP spid="12307" grpId="0" bldLvl="0" animBg="1"/>
      <p:bldP spid="12310" grpId="0" bldLvl="0" animBg="1"/>
      <p:bldP spid="12311" grpId="0" bldLvl="0" animBg="1"/>
      <p:bldP spid="12312" grpId="0" bldLvl="0" animBg="1"/>
      <p:bldP spid="12313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Text Box 3"/>
          <p:cNvSpPr txBox="1"/>
          <p:nvPr/>
        </p:nvSpPr>
        <p:spPr>
          <a:xfrm>
            <a:off x="1703524" y="692129"/>
            <a:ext cx="2520872" cy="461665"/>
          </a:xfrm>
          <a:prstGeom prst="rect">
            <a:avLst/>
          </a:prstGeom>
          <a:solidFill>
            <a:srgbClr val="800000"/>
          </a:solidFill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</a:rPr>
              <a:t>Fungi</a:t>
            </a:r>
          </a:p>
        </p:txBody>
      </p:sp>
      <p:sp>
        <p:nvSpPr>
          <p:cNvPr id="13316" name="Text Box 4"/>
          <p:cNvSpPr txBox="1"/>
          <p:nvPr/>
        </p:nvSpPr>
        <p:spPr>
          <a:xfrm>
            <a:off x="6456352" y="692129"/>
            <a:ext cx="2663743" cy="461665"/>
          </a:xfrm>
          <a:prstGeom prst="rect">
            <a:avLst/>
          </a:prstGeom>
          <a:solidFill>
            <a:srgbClr val="800000">
              <a:alpha val="50195"/>
            </a:srgbClr>
          </a:solidFill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</a:rPr>
              <a:t>Filamentary fungi</a:t>
            </a:r>
          </a:p>
        </p:txBody>
      </p:sp>
      <p:pic>
        <p:nvPicPr>
          <p:cNvPr id="132101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3524" y="1484267"/>
            <a:ext cx="3152677" cy="3298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2102" name="Text Box 6"/>
          <p:cNvSpPr txBox="1"/>
          <p:nvPr/>
        </p:nvSpPr>
        <p:spPr>
          <a:xfrm>
            <a:off x="1703524" y="1268374"/>
            <a:ext cx="1152489" cy="461665"/>
          </a:xfrm>
          <a:prstGeom prst="rect">
            <a:avLst/>
          </a:prstGeom>
          <a:solidFill>
            <a:srgbClr val="FFCC00"/>
          </a:solidFill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GB" altLang="x-none" sz="2400" dirty="0">
                <a:latin typeface="Arial" panose="020B0604020202020204" pitchFamily="34" charset="0"/>
              </a:rPr>
              <a:t>Yeasts</a:t>
            </a:r>
          </a:p>
        </p:txBody>
      </p:sp>
      <p:pic>
        <p:nvPicPr>
          <p:cNvPr id="13319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418" y="1801758"/>
            <a:ext cx="3597164" cy="33241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5311" y="1973202"/>
            <a:ext cx="4105148" cy="32955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1741" y="1341397"/>
            <a:ext cx="3962278" cy="34225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2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223" y="1484267"/>
            <a:ext cx="3889255" cy="31241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2711" y="1819218"/>
            <a:ext cx="3781308" cy="33145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810" y="2060512"/>
            <a:ext cx="3873380" cy="2905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5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5116" y="2192270"/>
            <a:ext cx="3744797" cy="31812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6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5110" y="3213001"/>
            <a:ext cx="3095530" cy="35304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7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6395" y="3573353"/>
            <a:ext cx="3528903" cy="28082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8" name="Pictur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418" y="3474931"/>
            <a:ext cx="3873380" cy="3266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9" name="Picture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8333" y="3357459"/>
            <a:ext cx="3313010" cy="3313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0" name="Picture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6280" y="3671775"/>
            <a:ext cx="3635263" cy="27812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1" name="Text Box 19"/>
          <p:cNvSpPr txBox="1"/>
          <p:nvPr/>
        </p:nvSpPr>
        <p:spPr>
          <a:xfrm>
            <a:off x="1703524" y="2565321"/>
            <a:ext cx="1439818" cy="461665"/>
          </a:xfrm>
          <a:prstGeom prst="rect">
            <a:avLst/>
          </a:prstGeom>
          <a:solidFill>
            <a:srgbClr val="333333"/>
          </a:solidFill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GB" altLang="x-none" sz="2400" dirty="0">
                <a:solidFill>
                  <a:srgbClr val="FFFFFF"/>
                </a:solidFill>
                <a:latin typeface="Arial" panose="020B0604020202020204" pitchFamily="34" charset="0"/>
              </a:rPr>
              <a:t>Protozoa</a:t>
            </a:r>
          </a:p>
        </p:txBody>
      </p:sp>
      <p:sp>
        <p:nvSpPr>
          <p:cNvPr id="13332" name="Text Box 20"/>
          <p:cNvSpPr txBox="1"/>
          <p:nvPr/>
        </p:nvSpPr>
        <p:spPr>
          <a:xfrm>
            <a:off x="1919418" y="3141566"/>
            <a:ext cx="2376414" cy="461665"/>
          </a:xfrm>
          <a:prstGeom prst="rect">
            <a:avLst/>
          </a:prstGeom>
          <a:solidFill>
            <a:srgbClr val="5F5F5F"/>
          </a:solidFill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GB" altLang="x-none" sz="2400" dirty="0">
                <a:solidFill>
                  <a:srgbClr val="FFFFFF"/>
                </a:solidFill>
                <a:latin typeface="Arial" panose="020B0604020202020204" pitchFamily="34" charset="0"/>
              </a:rPr>
              <a:t>Acanthamoeba</a:t>
            </a:r>
          </a:p>
        </p:txBody>
      </p:sp>
      <p:pic>
        <p:nvPicPr>
          <p:cNvPr id="13333" name="Picture 2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48150" y="4292468"/>
            <a:ext cx="1879542" cy="2504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4" name="Picture 2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5830" y="4054350"/>
            <a:ext cx="3746385" cy="2758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5" name="Text Box 23"/>
          <p:cNvSpPr txBox="1"/>
          <p:nvPr/>
        </p:nvSpPr>
        <p:spPr>
          <a:xfrm>
            <a:off x="3864044" y="3763847"/>
            <a:ext cx="2160521" cy="461665"/>
          </a:xfrm>
          <a:prstGeom prst="rect">
            <a:avLst/>
          </a:prstGeom>
          <a:solidFill>
            <a:srgbClr val="5F5F5F"/>
          </a:solidFill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GB" altLang="x-none" sz="2400" dirty="0">
                <a:solidFill>
                  <a:srgbClr val="FFFFFF"/>
                </a:solidFill>
                <a:latin typeface="Arial" panose="020B0604020202020204" pitchFamily="34" charset="0"/>
              </a:rPr>
              <a:t>Microsporidia</a:t>
            </a:r>
          </a:p>
        </p:txBody>
      </p:sp>
      <p:pic>
        <p:nvPicPr>
          <p:cNvPr id="13336" name="Picture 2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8520" y="4436926"/>
            <a:ext cx="2665330" cy="23621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7" name="Text Box 25"/>
          <p:cNvSpPr txBox="1"/>
          <p:nvPr/>
        </p:nvSpPr>
        <p:spPr>
          <a:xfrm>
            <a:off x="6096000" y="4292468"/>
            <a:ext cx="1178528" cy="461665"/>
          </a:xfrm>
          <a:prstGeom prst="rect">
            <a:avLst/>
          </a:prstGeom>
          <a:solidFill>
            <a:srgbClr val="800080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GB" altLang="x-none" sz="2400" dirty="0">
                <a:solidFill>
                  <a:schemeClr val="bg1"/>
                </a:solidFill>
                <a:latin typeface="Arial" panose="020B0604020202020204" pitchFamily="34" charset="0"/>
              </a:rPr>
              <a:t>Herpes</a:t>
            </a:r>
          </a:p>
        </p:txBody>
      </p:sp>
      <p:sp>
        <p:nvSpPr>
          <p:cNvPr id="13338" name="Text Box 26"/>
          <p:cNvSpPr txBox="1"/>
          <p:nvPr/>
        </p:nvSpPr>
        <p:spPr>
          <a:xfrm>
            <a:off x="9120455" y="5367815"/>
            <a:ext cx="2879636" cy="1405256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l"/>
            <a:r>
              <a:rPr lang="en-GB" altLang="x-none" sz="2133" i="1" dirty="0">
                <a:latin typeface="+mn-ea"/>
                <a:cs typeface="+mn-ea"/>
              </a:rPr>
              <a:t>Most of these result in similar lesions BUT differentiation is critical to Rx</a:t>
            </a:r>
          </a:p>
        </p:txBody>
      </p:sp>
      <p:sp>
        <p:nvSpPr>
          <p:cNvPr id="3" name="Полилиния 2"/>
          <p:cNvSpPr/>
          <p:nvPr/>
        </p:nvSpPr>
        <p:spPr bwMode="auto">
          <a:xfrm>
            <a:off x="-99797" y="-250998"/>
            <a:ext cx="6104733" cy="6076638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26" tIns="45713" rIns="91426" bIns="45713" numCol="1" rtlCol="0" anchor="t" anchorCtr="0" compatLnSpc="1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5" name="Текст 7"/>
          <p:cNvSpPr txBox="1"/>
          <p:nvPr/>
        </p:nvSpPr>
        <p:spPr>
          <a:xfrm>
            <a:off x="502358" y="201864"/>
            <a:ext cx="5017289" cy="3603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50000"/>
              </a:lnSpc>
              <a:spcBef>
                <a:spcPts val="745"/>
              </a:spcBef>
              <a:spcAft>
                <a:spcPts val="0"/>
              </a:spcAft>
              <a:buClrTx/>
              <a:buSzPct val="100000"/>
              <a:buFontTx/>
              <a:buNone/>
              <a:defRPr sz="15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866" dirty="0"/>
              <a:t>&gt;Causative organisms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bldLvl="0" animBg="1"/>
      <p:bldP spid="13331" grpId="0" bldLvl="0" animBg="1"/>
      <p:bldP spid="13332" grpId="0" bldLvl="0" animBg="1"/>
      <p:bldP spid="13335" grpId="0" bldLvl="0" animBg="1"/>
      <p:bldP spid="13337" grpId="0" bldLvl="0" animBg="1"/>
      <p:bldP spid="13338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Полилиния 2"/>
          <p:cNvSpPr/>
          <p:nvPr/>
        </p:nvSpPr>
        <p:spPr bwMode="auto">
          <a:xfrm>
            <a:off x="-99797" y="-250998"/>
            <a:ext cx="6104733" cy="6076638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26" tIns="45713" rIns="91426" bIns="45713" numCol="1" rtlCol="0" anchor="t" anchorCtr="0" compatLnSpc="1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4" name="Текст 7"/>
          <p:cNvSpPr txBox="1"/>
          <p:nvPr/>
        </p:nvSpPr>
        <p:spPr>
          <a:xfrm>
            <a:off x="3689298" y="2470192"/>
            <a:ext cx="7625597" cy="38856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50000"/>
              </a:lnSpc>
              <a:spcBef>
                <a:spcPts val="745"/>
              </a:spcBef>
              <a:spcAft>
                <a:spcPts val="0"/>
              </a:spcAft>
              <a:buClrTx/>
              <a:buSzPct val="100000"/>
              <a:buFontTx/>
              <a:buNone/>
              <a:defRPr sz="15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67" dirty="0">
                <a:solidFill>
                  <a:schemeClr val="bg1"/>
                </a:solidFill>
                <a:sym typeface="+mn-ea"/>
              </a:rPr>
              <a:t>M</a:t>
            </a:r>
            <a:r>
              <a:rPr lang="en-US" sz="1333" dirty="0">
                <a:solidFill>
                  <a:schemeClr val="bg1"/>
                </a:solidFill>
                <a:sym typeface="+mn-ea"/>
              </a:rPr>
              <a:t>ajor causes:</a:t>
            </a:r>
            <a:endParaRPr lang="en-US" sz="1333" dirty="0">
              <a:solidFill>
                <a:schemeClr val="bg1"/>
              </a:solidFill>
            </a:endParaRPr>
          </a:p>
          <a:p>
            <a:pPr marL="190481" indent="-190481">
              <a:buFont typeface="Arial" panose="020B0604020202020204" pitchFamily="34" charset="0"/>
              <a:buChar char="•"/>
            </a:pPr>
            <a:endParaRPr lang="en-US" sz="1333" dirty="0">
              <a:cs typeface="+mn-lt"/>
            </a:endParaRPr>
          </a:p>
        </p:txBody>
      </p:sp>
      <p:sp>
        <p:nvSpPr>
          <p:cNvPr id="5" name="Текст 7"/>
          <p:cNvSpPr txBox="1"/>
          <p:nvPr/>
        </p:nvSpPr>
        <p:spPr>
          <a:xfrm>
            <a:off x="3773796" y="2109956"/>
            <a:ext cx="5017289" cy="3603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50000"/>
              </a:lnSpc>
              <a:spcBef>
                <a:spcPts val="745"/>
              </a:spcBef>
              <a:spcAft>
                <a:spcPts val="0"/>
              </a:spcAft>
              <a:buClrTx/>
              <a:buSzPct val="100000"/>
              <a:buFontTx/>
              <a:buNone/>
              <a:defRPr sz="15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866" dirty="0"/>
              <a:t>&gt;</a:t>
            </a:r>
            <a:r>
              <a:rPr lang="en-GB" altLang="x-none" sz="1866" dirty="0">
                <a:sym typeface="+mn-ea"/>
              </a:rPr>
              <a:t>Principal causes of keratitis in the UK</a:t>
            </a:r>
            <a:endParaRPr lang="en-GB" altLang="en-US" sz="1866" dirty="0"/>
          </a:p>
        </p:txBody>
      </p:sp>
      <p:sp>
        <p:nvSpPr>
          <p:cNvPr id="6" name="Текст 7"/>
          <p:cNvSpPr txBox="1"/>
          <p:nvPr/>
        </p:nvSpPr>
        <p:spPr>
          <a:xfrm>
            <a:off x="272997" y="681426"/>
            <a:ext cx="3602337" cy="1624179"/>
          </a:xfrm>
          <a:prstGeom prst="rect">
            <a:avLst/>
          </a:prstGeom>
        </p:spPr>
        <p:txBody>
          <a:bodyPr tIns="60951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None/>
              <a:defRPr sz="81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4000" dirty="0"/>
              <a:t>Microbial Keratitis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14050" y="3145728"/>
            <a:ext cx="1585562" cy="1627466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31"/>
          <p:cNvCxnSpPr/>
          <p:nvPr/>
        </p:nvCxnSpPr>
        <p:spPr>
          <a:xfrm flipV="1">
            <a:off x="11962495" y="1588"/>
            <a:ext cx="228565" cy="22860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7"/>
          <p:cNvCxnSpPr/>
          <p:nvPr/>
        </p:nvCxnSpPr>
        <p:spPr>
          <a:xfrm>
            <a:off x="3875537" y="2606704"/>
            <a:ext cx="6418859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3355" y="2734735"/>
            <a:ext cx="3212604" cy="2378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7797" y="2951660"/>
            <a:ext cx="3072926" cy="2520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5"/>
          <p:cNvSpPr txBox="1"/>
          <p:nvPr/>
        </p:nvSpPr>
        <p:spPr>
          <a:xfrm>
            <a:off x="7990125" y="2616220"/>
            <a:ext cx="999761" cy="3794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GB" altLang="x-none" sz="1866" dirty="0">
                <a:latin typeface="Arial" panose="020B0604020202020204" pitchFamily="34" charset="0"/>
              </a:rPr>
              <a:t>Trauma</a:t>
            </a:r>
            <a:endParaRPr sz="1866" dirty="0">
              <a:latin typeface="Arial" panose="020B0604020202020204" pitchFamily="34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8224" y="3455348"/>
            <a:ext cx="3067635" cy="23449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9976" y="3623597"/>
            <a:ext cx="3261280" cy="2298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269" y="3767509"/>
            <a:ext cx="3068693" cy="20052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9"/>
          <p:cNvSpPr txBox="1"/>
          <p:nvPr/>
        </p:nvSpPr>
        <p:spPr>
          <a:xfrm>
            <a:off x="7612358" y="3300856"/>
            <a:ext cx="1847565" cy="66659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GB" altLang="x-none" sz="1866" dirty="0">
                <a:latin typeface="Arial" panose="020B0604020202020204" pitchFamily="34" charset="0"/>
              </a:rPr>
              <a:t>Surface disease</a:t>
            </a:r>
            <a:endParaRPr sz="1866" dirty="0">
              <a:latin typeface="Arial" panose="020B0604020202020204" pitchFamily="34" charset="0"/>
            </a:endParaRPr>
          </a:p>
        </p:txBody>
      </p:sp>
      <p:pic>
        <p:nvPicPr>
          <p:cNvPr id="17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6474" y="3960096"/>
            <a:ext cx="2634843" cy="22084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8856" y="4151625"/>
            <a:ext cx="2466594" cy="21745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 Box 12"/>
          <p:cNvSpPr txBox="1"/>
          <p:nvPr/>
        </p:nvSpPr>
        <p:spPr>
          <a:xfrm>
            <a:off x="7762618" y="3816185"/>
            <a:ext cx="1278683" cy="3794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GB" altLang="x-none" sz="1866" dirty="0">
                <a:latin typeface="Arial" panose="020B0604020202020204" pitchFamily="34" charset="0"/>
              </a:rPr>
              <a:t>CL related</a:t>
            </a:r>
            <a:endParaRPr sz="1866" dirty="0">
              <a:latin typeface="Arial" panose="020B0604020202020204" pitchFamily="34" charset="0"/>
            </a:endParaRPr>
          </a:p>
        </p:txBody>
      </p:sp>
      <p:pic>
        <p:nvPicPr>
          <p:cNvPr id="20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1809" y="4535740"/>
            <a:ext cx="2516328" cy="20390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 Box 14"/>
          <p:cNvSpPr txBox="1"/>
          <p:nvPr/>
        </p:nvSpPr>
        <p:spPr>
          <a:xfrm>
            <a:off x="8049382" y="4295536"/>
            <a:ext cx="1825344" cy="3794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GB" altLang="x-none" sz="1866" dirty="0">
                <a:latin typeface="Arial" panose="020B0604020202020204" pitchFamily="34" charset="0"/>
              </a:rPr>
              <a:t>Miscellaneous</a:t>
            </a:r>
            <a:endParaRPr sz="1866" dirty="0">
              <a:latin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/>
          <p:nvPr/>
        </p:nvGraphicFramePr>
        <p:xfrm>
          <a:off x="3689087" y="3300856"/>
          <a:ext cx="2254961" cy="2791928"/>
        </p:xfrm>
        <a:graphic>
          <a:graphicData uri="http://schemas.openxmlformats.org/drawingml/2006/table">
            <a:tbl>
              <a:tblPr/>
              <a:tblGrid>
                <a:gridCol w="2254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6753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lang="en-GB" altLang="x-none" sz="1900" dirty="0">
                          <a:latin typeface="Arial" panose="020B0604020202020204" pitchFamily="34" charset="0"/>
                        </a:rPr>
                        <a:t>CL use </a:t>
                      </a:r>
                    </a:p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lang="en-GB" altLang="x-none" sz="1900" dirty="0">
                          <a:latin typeface="Arial" panose="020B0604020202020204" pitchFamily="34" charset="0"/>
                        </a:rPr>
                        <a:t> 22 (41.5%)</a:t>
                      </a: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710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lang="en-GB" altLang="x-none" sz="1900" dirty="0">
                          <a:latin typeface="Arial" panose="020B0604020202020204" pitchFamily="34" charset="0"/>
                        </a:rPr>
                        <a:t>Trauma &amp; surgery </a:t>
                      </a:r>
                    </a:p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lang="en-GB" altLang="x-none" sz="1900" dirty="0">
                          <a:latin typeface="Arial" panose="020B0604020202020204" pitchFamily="34" charset="0"/>
                        </a:rPr>
                        <a:t>5 (9.4%)</a:t>
                      </a: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753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lang="en-GB" altLang="x-none" sz="1900" dirty="0">
                          <a:latin typeface="Arial" panose="020B0604020202020204" pitchFamily="34" charset="0"/>
                        </a:rPr>
                        <a:t>Surface disease</a:t>
                      </a:r>
                    </a:p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lang="en-GB" altLang="x-none" sz="1900" dirty="0">
                          <a:latin typeface="Arial" panose="020B0604020202020204" pitchFamily="34" charset="0"/>
                        </a:rPr>
                        <a:t>22 (41.5%)</a:t>
                      </a: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752">
                <a:tc>
                  <a:txBody>
                    <a:bodyPr/>
                    <a:lstStyle>
                      <a:lvl1pPr marL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lang="en-GB" altLang="x-none" sz="1900">
                          <a:latin typeface="Arial" panose="020B0604020202020204" pitchFamily="34" charset="0"/>
                        </a:rPr>
                        <a:t>Miscellaneous</a:t>
                      </a:r>
                    </a:p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sz="1900">
                          <a:latin typeface="Arial" panose="020B0604020202020204" pitchFamily="34" charset="0"/>
                        </a:rPr>
                        <a:t>4 (7.5%)</a:t>
                      </a:r>
                      <a:endParaRPr lang="en-GB" altLang="en-US" sz="1900"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ldLvl="0" animBg="1"/>
      <p:bldP spid="16" grpId="0" bldLvl="0" animBg="1"/>
      <p:bldP spid="19" grpId="0" bldLvl="0" animBg="1"/>
      <p:bldP spid="21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t>38</a:t>
            </a:fld>
            <a:endParaRPr lang="en-US" dirty="0"/>
          </a:p>
        </p:txBody>
      </p:sp>
      <p:sp>
        <p:nvSpPr>
          <p:cNvPr id="3" name="Полилиния 2"/>
          <p:cNvSpPr/>
          <p:nvPr/>
        </p:nvSpPr>
        <p:spPr bwMode="auto">
          <a:xfrm>
            <a:off x="-99797" y="-250998"/>
            <a:ext cx="6104733" cy="6076638"/>
          </a:xfrm>
          <a:custGeom>
            <a:avLst/>
            <a:gdLst>
              <a:gd name="connsiteX0" fmla="*/ 0 w 6890771"/>
              <a:gd name="connsiteY0" fmla="*/ 0 h 6858000"/>
              <a:gd name="connsiteX1" fmla="*/ 6890771 w 6890771"/>
              <a:gd name="connsiteY1" fmla="*/ 0 h 6858000"/>
              <a:gd name="connsiteX2" fmla="*/ 18997 w 6890771"/>
              <a:gd name="connsiteY2" fmla="*/ 6858000 h 6858000"/>
              <a:gd name="connsiteX3" fmla="*/ 0 w 6890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0771" h="6858000">
                <a:moveTo>
                  <a:pt x="0" y="0"/>
                </a:moveTo>
                <a:lnTo>
                  <a:pt x="6890771" y="0"/>
                </a:lnTo>
                <a:lnTo>
                  <a:pt x="189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26" tIns="45713" rIns="91426" bIns="45713" numCol="1" rtlCol="0" anchor="t" anchorCtr="0" compatLnSpc="1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4" name="Текст 7"/>
          <p:cNvSpPr txBox="1"/>
          <p:nvPr/>
        </p:nvSpPr>
        <p:spPr>
          <a:xfrm>
            <a:off x="3689298" y="2470192"/>
            <a:ext cx="7625597" cy="38856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50000"/>
              </a:lnSpc>
              <a:spcBef>
                <a:spcPts val="745"/>
              </a:spcBef>
              <a:spcAft>
                <a:spcPts val="0"/>
              </a:spcAft>
              <a:buClrTx/>
              <a:buSzPct val="100000"/>
              <a:buFontTx/>
              <a:buNone/>
              <a:defRPr sz="15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81" indent="-190481">
              <a:buFont typeface="Arial" panose="020B0604020202020204" pitchFamily="34" charset="0"/>
              <a:buChar char="•"/>
            </a:pPr>
            <a:endParaRPr lang="en-US" sz="1333" dirty="0">
              <a:cs typeface="+mn-lt"/>
            </a:endParaRPr>
          </a:p>
        </p:txBody>
      </p:sp>
      <p:sp>
        <p:nvSpPr>
          <p:cNvPr id="5" name="Текст 7"/>
          <p:cNvSpPr txBox="1"/>
          <p:nvPr/>
        </p:nvSpPr>
        <p:spPr>
          <a:xfrm>
            <a:off x="4808263" y="1085647"/>
            <a:ext cx="5017289" cy="3603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50000"/>
              </a:lnSpc>
              <a:spcBef>
                <a:spcPts val="745"/>
              </a:spcBef>
              <a:spcAft>
                <a:spcPts val="0"/>
              </a:spcAft>
              <a:buClrTx/>
              <a:buSzPct val="100000"/>
              <a:buFontTx/>
              <a:buNone/>
              <a:defRPr sz="15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866" dirty="0"/>
              <a:t>&gt;</a:t>
            </a:r>
            <a:r>
              <a:rPr lang="en-GB" altLang="x-none" sz="1866" dirty="0">
                <a:sym typeface="+mn-ea"/>
              </a:rPr>
              <a:t>How to diagnose it</a:t>
            </a:r>
            <a:endParaRPr lang="en-GB" altLang="en-US" sz="1866" dirty="0"/>
          </a:p>
        </p:txBody>
      </p:sp>
      <p:sp>
        <p:nvSpPr>
          <p:cNvPr id="6" name="Текст 7"/>
          <p:cNvSpPr txBox="1"/>
          <p:nvPr/>
        </p:nvSpPr>
        <p:spPr>
          <a:xfrm>
            <a:off x="272997" y="681426"/>
            <a:ext cx="3602337" cy="1624179"/>
          </a:xfrm>
          <a:prstGeom prst="rect">
            <a:avLst/>
          </a:prstGeom>
        </p:spPr>
        <p:txBody>
          <a:bodyPr tIns="60951">
            <a:noAutofit/>
          </a:bodyPr>
          <a:lstStyle>
            <a:lvl1pPr marL="0" marR="0" indent="0" algn="l" defTabSz="1360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None/>
              <a:defRPr sz="8100" b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67056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ctr" defTabSz="67056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1360170" rtl="0" eaLnBrk="1" latinLnBrk="0" hangingPunct="1">
              <a:lnSpc>
                <a:spcPct val="150000"/>
              </a:lnSpc>
              <a:spcBef>
                <a:spcPts val="745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ctr" defTabSz="1360170" rtl="0" eaLnBrk="1" latinLnBrk="0" hangingPunct="1">
              <a:lnSpc>
                <a:spcPct val="100000"/>
              </a:lnSpc>
              <a:spcBef>
                <a:spcPts val="745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170" rtl="0" eaLnBrk="1" latinLnBrk="0" hangingPunct="1">
              <a:lnSpc>
                <a:spcPct val="100000"/>
              </a:lnSpc>
              <a:spcBef>
                <a:spcPts val="745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170" rtl="0" eaLnBrk="1" fontAlgn="auto" latinLnBrk="0" hangingPunct="1">
              <a:lnSpc>
                <a:spcPct val="9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defRPr sz="1205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605" indent="0" algn="l" defTabSz="1360170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None/>
              <a:defRPr sz="2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4000" dirty="0"/>
              <a:t>Microbial Keratitis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414050" y="3216413"/>
            <a:ext cx="1595720" cy="155678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31"/>
          <p:cNvCxnSpPr/>
          <p:nvPr/>
        </p:nvCxnSpPr>
        <p:spPr>
          <a:xfrm flipV="1">
            <a:off x="11962495" y="1588"/>
            <a:ext cx="228565" cy="22860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7"/>
          <p:cNvCxnSpPr/>
          <p:nvPr/>
        </p:nvCxnSpPr>
        <p:spPr>
          <a:xfrm>
            <a:off x="4514248" y="1493509"/>
            <a:ext cx="6418859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647" name="Picture 18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4573" y="5055936"/>
            <a:ext cx="1824285" cy="1396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646" name="Picture 18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915" y="5055936"/>
            <a:ext cx="2220041" cy="145604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44389" name="Table 144388"/>
          <p:cNvGraphicFramePr/>
          <p:nvPr/>
        </p:nvGraphicFramePr>
        <p:xfrm>
          <a:off x="4808418" y="2604368"/>
          <a:ext cx="2256019" cy="1036620"/>
        </p:xfrm>
        <a:graphic>
          <a:graphicData uri="http://schemas.openxmlformats.org/drawingml/2006/table">
            <a:tbl>
              <a:tblPr/>
              <a:tblGrid>
                <a:gridCol w="2256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753">
                <a:tc>
                  <a:txBody>
                    <a:bodyPr/>
                    <a:lstStyle/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lang="en-GB" altLang="x-none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Bacteria</a:t>
                      </a:r>
                      <a:endParaRPr lang="en-GB" alt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711">
                <a:tc>
                  <a:txBody>
                    <a:bodyPr/>
                    <a:lstStyle/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Contact lens use</a:t>
                      </a:r>
                    </a:p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Surface disease &amp; Surgery</a:t>
                      </a:r>
                      <a:endParaRPr lang="en-GB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119">
                <a:tc>
                  <a:txBody>
                    <a:bodyPr/>
                    <a:lstStyle/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</a:rPr>
                        <a:t>Acute (1-2 days)</a:t>
                      </a:r>
                      <a:endParaRPr lang="en-GB" altLang="en-US" sz="1300" dirty="0">
                        <a:solidFill>
                          <a:srgbClr val="FFFF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4399" name="Table 144398"/>
          <p:cNvGraphicFramePr/>
          <p:nvPr/>
        </p:nvGraphicFramePr>
        <p:xfrm>
          <a:off x="9099299" y="1696670"/>
          <a:ext cx="2208401" cy="1137570"/>
        </p:xfrm>
        <a:graphic>
          <a:graphicData uri="http://schemas.openxmlformats.org/drawingml/2006/table">
            <a:tbl>
              <a:tblPr/>
              <a:tblGrid>
                <a:gridCol w="2208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753">
                <a:tc>
                  <a:txBody>
                    <a:bodyPr/>
                    <a:lstStyle/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lang="en-GB" altLang="x-none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Protozoa</a:t>
                      </a:r>
                      <a:endParaRPr lang="en-GB" alt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711">
                <a:tc>
                  <a:txBody>
                    <a:bodyPr/>
                    <a:lstStyle/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Contact lens use</a:t>
                      </a:r>
                    </a:p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Contaminated trauma</a:t>
                      </a:r>
                      <a:endParaRPr lang="en-GB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69">
                <a:tc>
                  <a:txBody>
                    <a:bodyPr/>
                    <a:lstStyle/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</a:rPr>
                        <a:t>Subacute (1-7 days)</a:t>
                      </a:r>
                      <a:endParaRPr lang="en-GB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4409" name="Table 144408"/>
          <p:cNvGraphicFramePr/>
          <p:nvPr/>
        </p:nvGraphicFramePr>
        <p:xfrm>
          <a:off x="9100357" y="2938962"/>
          <a:ext cx="2207343" cy="1069847"/>
        </p:xfrm>
        <a:graphic>
          <a:graphicData uri="http://schemas.openxmlformats.org/drawingml/2006/table">
            <a:tbl>
              <a:tblPr/>
              <a:tblGrid>
                <a:gridCol w="2207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753">
                <a:tc>
                  <a:txBody>
                    <a:bodyPr/>
                    <a:lstStyle/>
                    <a:p>
                      <a:pPr lvl="0"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en-GB" altLang="x-none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Fungi</a:t>
                      </a:r>
                      <a:endParaRPr lang="en-GB" alt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711">
                <a:tc>
                  <a:txBody>
                    <a:bodyPr/>
                    <a:lstStyle/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Trauma</a:t>
                      </a:r>
                    </a:p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Immuno-suppressed</a:t>
                      </a:r>
                      <a:endParaRPr lang="en-GB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346">
                <a:tc>
                  <a:txBody>
                    <a:bodyPr/>
                    <a:lstStyle/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</a:rPr>
                        <a:t>Variable acute to subacute</a:t>
                      </a:r>
                      <a:endParaRPr lang="en-GB" altLang="en-US" sz="1300" dirty="0">
                        <a:solidFill>
                          <a:srgbClr val="FFFF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4419" name="Table 144418"/>
          <p:cNvGraphicFramePr/>
          <p:nvPr/>
        </p:nvGraphicFramePr>
        <p:xfrm>
          <a:off x="7588020" y="2305329"/>
          <a:ext cx="1056054" cy="1058207"/>
        </p:xfrm>
        <a:graphic>
          <a:graphicData uri="http://schemas.openxmlformats.org/drawingml/2006/table">
            <a:tbl>
              <a:tblPr/>
              <a:tblGrid>
                <a:gridCol w="1056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753">
                <a:tc>
                  <a:txBody>
                    <a:bodyPr/>
                    <a:lstStyle/>
                    <a:p>
                      <a:pPr lvl="0"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en-GB" altLang="x-none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HSV</a:t>
                      </a:r>
                      <a:endParaRPr lang="en-GB" alt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711">
                <a:tc>
                  <a:txBody>
                    <a:bodyPr/>
                    <a:lstStyle/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Often</a:t>
                      </a:r>
                    </a:p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relapsing</a:t>
                      </a:r>
                      <a:endParaRPr lang="en-GB" altLang="en-US" sz="13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06">
                <a:tc>
                  <a:txBody>
                    <a:bodyPr/>
                    <a:lstStyle/>
                    <a:p>
                      <a:pPr lvl="0" eaLnBrk="1" hangingPunct="1"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lang="en-GB" altLang="x-none" sz="13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</a:rPr>
                        <a:t>Subacute</a:t>
                      </a:r>
                      <a:endParaRPr lang="en-GB" altLang="en-US" sz="1300" dirty="0">
                        <a:solidFill>
                          <a:srgbClr val="FFFF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4429" name="Table 144428"/>
          <p:cNvGraphicFramePr/>
          <p:nvPr/>
        </p:nvGraphicFramePr>
        <p:xfrm>
          <a:off x="4799319" y="1696670"/>
          <a:ext cx="2592517" cy="729335"/>
        </p:xfrm>
        <a:graphic>
          <a:graphicData uri="http://schemas.openxmlformats.org/drawingml/2006/table">
            <a:tbl>
              <a:tblPr/>
              <a:tblGrid>
                <a:gridCol w="2592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825">
                <a:tc>
                  <a:txBody>
                    <a:bodyPr/>
                    <a:lstStyle/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lang="en-GB" altLang="x-none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1 Predisposing factors</a:t>
                      </a:r>
                      <a:endParaRPr lang="en-GB" altLang="en-US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387">
                <a:tc>
                  <a:txBody>
                    <a:bodyPr/>
                    <a:lstStyle/>
                    <a:p>
                      <a:pPr lvl="0" eaLnBrk="1" hangingPunct="1">
                        <a:spcBef>
                          <a:spcPct val="20000"/>
                        </a:spcBef>
                        <a:buSzPct val="110000"/>
                        <a:buNone/>
                      </a:pPr>
                      <a:r>
                        <a:rPr lang="en-GB" altLang="x-none" sz="19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</a:rPr>
                        <a:t>Time course</a:t>
                      </a:r>
                      <a:endParaRPr lang="en-GB" altLang="en-US" sz="1900" dirty="0">
                        <a:solidFill>
                          <a:srgbClr val="FFFF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60951" marR="60951" marT="30475" marB="30475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603" name="Text Box 139"/>
          <p:cNvSpPr txBox="1"/>
          <p:nvPr/>
        </p:nvSpPr>
        <p:spPr>
          <a:xfrm>
            <a:off x="2424573" y="4205803"/>
            <a:ext cx="3560590" cy="379463"/>
          </a:xfrm>
          <a:prstGeom prst="rect">
            <a:avLst/>
          </a:prstGeom>
          <a:solidFill>
            <a:srgbClr val="000080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SzPct val="110000"/>
            </a:pPr>
            <a:r>
              <a:rPr lang="en-GB" altLang="x-none" sz="1866" dirty="0">
                <a:solidFill>
                  <a:schemeClr val="bg1"/>
                </a:solidFill>
                <a:latin typeface="Arial" panose="020B0604020202020204" pitchFamily="34" charset="0"/>
              </a:rPr>
              <a:t>2 Characteristic clinical features</a:t>
            </a:r>
          </a:p>
        </p:txBody>
      </p:sp>
      <p:sp>
        <p:nvSpPr>
          <p:cNvPr id="62612" name="Rectangle 148"/>
          <p:cNvSpPr/>
          <p:nvPr/>
        </p:nvSpPr>
        <p:spPr>
          <a:xfrm>
            <a:off x="2421187" y="4742507"/>
            <a:ext cx="1127232" cy="338554"/>
          </a:xfrm>
          <a:prstGeom prst="rect">
            <a:avLst/>
          </a:prstGeom>
          <a:solidFill>
            <a:srgbClr val="000080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SzPct val="110000"/>
            </a:pPr>
            <a:r>
              <a:rPr lang="en-GB" altLang="x-none" sz="1600" dirty="0">
                <a:solidFill>
                  <a:schemeClr val="bg1"/>
                </a:solidFill>
                <a:latin typeface="Arial" panose="020B0604020202020204" pitchFamily="34" charset="0"/>
              </a:rPr>
              <a:t>Gm+ focal</a:t>
            </a:r>
          </a:p>
        </p:txBody>
      </p:sp>
      <p:sp>
        <p:nvSpPr>
          <p:cNvPr id="62645" name="Rectangle 181"/>
          <p:cNvSpPr/>
          <p:nvPr/>
        </p:nvSpPr>
        <p:spPr>
          <a:xfrm>
            <a:off x="4671915" y="4742718"/>
            <a:ext cx="1243738" cy="338554"/>
          </a:xfrm>
          <a:prstGeom prst="rect">
            <a:avLst/>
          </a:prstGeom>
          <a:solidFill>
            <a:srgbClr val="000080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algn="l"/>
            <a:r>
              <a:rPr lang="en-GB" altLang="x-none" sz="1600" dirty="0">
                <a:solidFill>
                  <a:schemeClr val="bg1"/>
                </a:solidFill>
                <a:latin typeface="Arial" panose="020B0604020202020204" pitchFamily="34" charset="0"/>
              </a:rPr>
              <a:t>Gm- diffuse</a:t>
            </a:r>
            <a:endParaRPr sz="1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2648" name="Text Box 184"/>
          <p:cNvSpPr txBox="1"/>
          <p:nvPr/>
        </p:nvSpPr>
        <p:spPr>
          <a:xfrm>
            <a:off x="8045785" y="4239665"/>
            <a:ext cx="1595309" cy="379463"/>
          </a:xfrm>
          <a:prstGeom prst="rect">
            <a:avLst/>
          </a:prstGeom>
          <a:solidFill>
            <a:srgbClr val="000080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GB" altLang="x-none" sz="1866" dirty="0">
                <a:solidFill>
                  <a:schemeClr val="bg1"/>
                </a:solidFill>
                <a:latin typeface="Arial" panose="020B0604020202020204" pitchFamily="34" charset="0"/>
              </a:rPr>
              <a:t>3 Microscopy</a:t>
            </a:r>
          </a:p>
        </p:txBody>
      </p:sp>
      <p:pic>
        <p:nvPicPr>
          <p:cNvPr id="62649" name="Picture 18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479" y="5055936"/>
            <a:ext cx="1817936" cy="136292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4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4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4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4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2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2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603" grpId="0" bldLvl="0" animBg="1"/>
      <p:bldP spid="62612" grpId="0" bldLvl="0" animBg="1"/>
      <p:bldP spid="62645" grpId="0" bldLvl="0" animBg="1"/>
      <p:bldP spid="62648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8212-890E-C74D-BC27-4E6EA6F9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GHNHS </a:t>
            </a:r>
            <a:br>
              <a:rPr lang="en-US" dirty="0"/>
            </a:br>
            <a:r>
              <a:rPr lang="en-US" dirty="0"/>
              <a:t>Microbial Keratitis Guidelines -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D394-402D-2E4D-B3D9-E8B897D91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1531711"/>
            <a:ext cx="1098368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1600" dirty="0"/>
          </a:p>
          <a:p>
            <a:r>
              <a:rPr lang="en-US" sz="2000" b="1" dirty="0"/>
              <a:t>Timing	</a:t>
            </a:r>
            <a:r>
              <a:rPr lang="en-US" sz="2000" dirty="0"/>
              <a:t>	Speed of onset</a:t>
            </a:r>
            <a:endParaRPr lang="en-GB" sz="2000" dirty="0"/>
          </a:p>
          <a:p>
            <a:endParaRPr lang="en-GB" sz="2000" dirty="0"/>
          </a:p>
          <a:p>
            <a:r>
              <a:rPr lang="en-US" sz="2000" b="1" dirty="0"/>
              <a:t>Contact lens wear	</a:t>
            </a:r>
            <a:r>
              <a:rPr lang="en-US" sz="2000" dirty="0"/>
              <a:t>Soft/RGP/other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			Extended Wear/Daily/weekly/biweekly/monthly disposable</a:t>
            </a:r>
            <a:endParaRPr lang="en-GB" sz="2000" dirty="0"/>
          </a:p>
          <a:p>
            <a:pPr marL="457200" lvl="1" indent="0">
              <a:buNone/>
            </a:pPr>
            <a:r>
              <a:rPr lang="en-US" sz="2000" dirty="0"/>
              <a:t>			History of water exposure: </a:t>
            </a:r>
          </a:p>
          <a:p>
            <a:pPr marL="457200" lvl="1" indent="0">
              <a:buNone/>
            </a:pPr>
            <a:r>
              <a:rPr lang="en-US" sz="2000" dirty="0"/>
              <a:t>			    showering, swimming, other water exposure risks (canoeing, diving </a:t>
            </a:r>
            <a:r>
              <a:rPr lang="en-US" sz="2000" dirty="0" err="1"/>
              <a:t>etc</a:t>
            </a:r>
            <a:r>
              <a:rPr lang="en-US" sz="2000" dirty="0"/>
              <a:t>…)</a:t>
            </a:r>
            <a:endParaRPr lang="en-GB" sz="2000" dirty="0"/>
          </a:p>
          <a:p>
            <a:endParaRPr lang="en-GB" sz="2000" dirty="0"/>
          </a:p>
          <a:p>
            <a:r>
              <a:rPr lang="en-US" sz="2000" b="1" dirty="0"/>
              <a:t>Ocular history	</a:t>
            </a:r>
            <a:r>
              <a:rPr lang="en-US" sz="2000" dirty="0"/>
              <a:t>	Trauma</a:t>
            </a:r>
            <a:endParaRPr lang="en-GB" sz="2000" dirty="0"/>
          </a:p>
          <a:p>
            <a:pPr marL="2743200" lvl="6" indent="0">
              <a:buNone/>
            </a:pPr>
            <a:r>
              <a:rPr lang="en-US" sz="2000" dirty="0"/>
              <a:t>Pre-existing corneal disease/corneal Surgery</a:t>
            </a:r>
            <a:endParaRPr lang="en-GB" sz="2000" dirty="0"/>
          </a:p>
          <a:p>
            <a:pPr marL="2743200" lvl="6" indent="0">
              <a:buNone/>
            </a:pPr>
            <a:r>
              <a:rPr lang="en-US" sz="2000" dirty="0"/>
              <a:t>Recent topical antibiotic use</a:t>
            </a:r>
            <a:endParaRPr lang="en-GB" sz="2000" dirty="0"/>
          </a:p>
          <a:p>
            <a:endParaRPr lang="en-GB" sz="2000" dirty="0"/>
          </a:p>
          <a:p>
            <a:r>
              <a:rPr lang="en-US" sz="2000" b="1" dirty="0"/>
              <a:t>Medical history	</a:t>
            </a:r>
            <a:r>
              <a:rPr lang="en-US" sz="2000" dirty="0"/>
              <a:t>History of immunodeficiency</a:t>
            </a:r>
            <a:endParaRPr lang="en-GB" sz="20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4BE10-621B-F279-B9A3-B1021F2AC38B}"/>
              </a:ext>
            </a:extLst>
          </p:cNvPr>
          <p:cNvSpPr txBox="1"/>
          <p:nvPr/>
        </p:nvSpPr>
        <p:spPr>
          <a:xfrm>
            <a:off x="9241972" y="4885418"/>
            <a:ext cx="30969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Patients with systemic or local immunosuppression may not show the typical signs of microbial keratitis; there may be little or no infiltration with only an epithelial defect despite active infection.</a:t>
            </a:r>
            <a:r>
              <a:rPr lang="en-GB" dirty="0"/>
              <a:t> 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0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20D-9070-7F37-D3BA-200F8A196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6A5C-78D3-A552-EAAB-5AD671860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E0F1EC0-1361-FCD3-BF3D-CC77E82D5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851528"/>
              </p:ext>
            </p:extLst>
          </p:nvPr>
        </p:nvGraphicFramePr>
        <p:xfrm>
          <a:off x="838201" y="0"/>
          <a:ext cx="9362259" cy="68580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0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0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0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03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4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63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2287">
                <a:tc rowSpan="20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Cornea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/</a:t>
                      </a:r>
                    </a:p>
                    <a:p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External Eye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HSK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56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Uveitis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AAU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80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03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CLRK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55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bg1"/>
                          </a:solidFill>
                        </a:rPr>
                        <a:t>Oculoplastics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Preseptal</a:t>
                      </a:r>
                      <a:r>
                        <a:rPr lang="en-US" sz="1100" baseline="0" dirty="0"/>
                        <a:t> cellulitis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103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FB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48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Glaucoma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Pupil block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495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DED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47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Trauma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Chemical injury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31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917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Other keratitis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31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Blunt trauma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24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95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HZO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30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Hyphaema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917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Marginal</a:t>
                      </a:r>
                      <a:r>
                        <a:rPr lang="en-US" sz="1100" baseline="0" dirty="0"/>
                        <a:t> keratitis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28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Cataract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Cataract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17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917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Graft related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26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PCO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495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Abrasion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26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Retina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PVD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135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495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Conjunctivitis</a:t>
                      </a:r>
                      <a:endParaRPr lang="en-GB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VH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32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495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Rust ring</a:t>
                      </a:r>
                      <a:endParaRPr lang="en-GB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15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Retinal tear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23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495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/>
                        <a:t>Episcleritis</a:t>
                      </a:r>
                      <a:endParaRPr lang="en-GB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13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RRD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15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495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Blepharitis</a:t>
                      </a:r>
                      <a:endParaRPr lang="en-GB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AMD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11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495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/>
                        <a:t>Scleritis</a:t>
                      </a:r>
                      <a:endParaRPr lang="en-GB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9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RVO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9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3495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SCH</a:t>
                      </a:r>
                      <a:endParaRPr lang="en-GB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RAO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52287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Allergic</a:t>
                      </a:r>
                      <a:r>
                        <a:rPr lang="en-US" sz="1100" b="0" baseline="0" dirty="0"/>
                        <a:t> eye disease</a:t>
                      </a:r>
                      <a:endParaRPr lang="en-GB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bg1"/>
                          </a:solidFill>
                        </a:rPr>
                        <a:t>Neuro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Papilloedema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15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81744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/>
                        <a:t>Pingueculum</a:t>
                      </a:r>
                      <a:r>
                        <a:rPr lang="en-US" sz="1100" b="0" dirty="0"/>
                        <a:t>/</a:t>
                      </a:r>
                    </a:p>
                    <a:p>
                      <a:r>
                        <a:rPr lang="en-US" sz="1100" b="0" dirty="0" err="1"/>
                        <a:t>pterygium</a:t>
                      </a:r>
                      <a:endParaRPr lang="en-GB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Migraine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52287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/>
                        <a:t>Limbal</a:t>
                      </a:r>
                      <a:r>
                        <a:rPr lang="en-US" sz="1100" b="0" baseline="0" dirty="0"/>
                        <a:t> stem cell failure</a:t>
                      </a:r>
                      <a:endParaRPr lang="en-GB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CN palsy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11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3495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RCES</a:t>
                      </a:r>
                      <a:endParaRPr lang="en-GB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GCA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3495"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/>
                        <a:t>Trichiasis</a:t>
                      </a:r>
                      <a:endParaRPr lang="en-GB" sz="1100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Optic neuritis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509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C0564-3E25-3AF3-6795-8449B689B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DE3B-F373-644E-521A-3A8736AEE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GHNHS</a:t>
            </a:r>
            <a:br>
              <a:rPr lang="en-US" dirty="0"/>
            </a:br>
            <a:r>
              <a:rPr lang="en-US" dirty="0"/>
              <a:t>Microbial Keratitis Guidelines -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B3BFC-1512-8E54-8615-6FB363890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Visual acuity	</a:t>
            </a:r>
          </a:p>
          <a:p>
            <a:pPr lvl="0"/>
            <a:r>
              <a:rPr lang="en-US" dirty="0"/>
              <a:t>Conjunctival </a:t>
            </a:r>
            <a:r>
              <a:rPr lang="en-US" dirty="0" err="1"/>
              <a:t>Hyperaemia</a:t>
            </a:r>
            <a:r>
              <a:rPr lang="en-US" dirty="0"/>
              <a:t> +/- scleritis	</a:t>
            </a:r>
          </a:p>
          <a:p>
            <a:pPr lvl="0"/>
            <a:r>
              <a:rPr lang="en-US" dirty="0"/>
              <a:t>Size and location of infiltrate	</a:t>
            </a:r>
          </a:p>
          <a:p>
            <a:pPr lvl="0"/>
            <a:r>
              <a:rPr lang="en-US" dirty="0"/>
              <a:t>Size and location of epithelial defect	</a:t>
            </a:r>
          </a:p>
          <a:p>
            <a:pPr lvl="0"/>
            <a:r>
              <a:rPr lang="en-US" dirty="0"/>
              <a:t>Corneal oedema	</a:t>
            </a:r>
          </a:p>
          <a:p>
            <a:pPr lvl="0"/>
            <a:r>
              <a:rPr lang="en-US" dirty="0"/>
              <a:t>Keratitis Precipitates	</a:t>
            </a:r>
            <a:endParaRPr lang="en-GB" dirty="0"/>
          </a:p>
          <a:p>
            <a:pPr lvl="0"/>
            <a:r>
              <a:rPr lang="en-US" dirty="0"/>
              <a:t>Hypopyon size and shape	</a:t>
            </a:r>
          </a:p>
          <a:p>
            <a:pPr lvl="0"/>
            <a:r>
              <a:rPr lang="en-US" dirty="0"/>
              <a:t>Anterior Segment imaging and Anterior Segment	</a:t>
            </a:r>
            <a:endParaRPr lang="en-GB" dirty="0"/>
          </a:p>
          <a:p>
            <a:r>
              <a:rPr lang="en-US" dirty="0"/>
              <a:t>OCT should be performed to help with future monitoring.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317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AF9F-0309-2DAB-70FE-D8702D777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9BFB-B77B-31EE-4D1F-416242E4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57" y="1967266"/>
            <a:ext cx="3916391" cy="367440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latin typeface="+mj-lt"/>
                <a:ea typeface="+mj-ea"/>
                <a:cs typeface="+mj-cs"/>
              </a:rPr>
              <a:t>What anterior segment post-cataract surgery conditions </a:t>
            </a:r>
            <a:r>
              <a:rPr lang="en-US" sz="3200" b="1" dirty="0"/>
              <a:t>may present in CUES?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YTDown.com_YouTube_Countdown-The-Big-Clock_Media_2JVwo3D72cc_001_720p.mp4" descr="A clock with a blue background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20C026ED-C23C-5A61-896F-EB8E0E3191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316" y="885073"/>
            <a:ext cx="6780700" cy="508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DA581-F1B6-FB95-C1F1-4A68540AE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Post-operative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B9795-D1F0-B8F6-D1D6-D364B5027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Conjunctiva</a:t>
            </a:r>
          </a:p>
          <a:p>
            <a:r>
              <a:rPr lang="en-GB" dirty="0"/>
              <a:t>Cornea</a:t>
            </a:r>
          </a:p>
          <a:p>
            <a:r>
              <a:rPr lang="en-GB" dirty="0"/>
              <a:t>Anterior chamber</a:t>
            </a:r>
          </a:p>
          <a:p>
            <a:r>
              <a:rPr lang="en-GB" dirty="0"/>
              <a:t>Uvea</a:t>
            </a:r>
          </a:p>
          <a:p>
            <a:r>
              <a:rPr lang="en-GB" dirty="0"/>
              <a:t>Lens</a:t>
            </a:r>
          </a:p>
          <a:p>
            <a:r>
              <a:rPr lang="en-GB" dirty="0"/>
              <a:t>Endophthalmitis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12A733-B10D-1240-8C65-AE2FC87B8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985" y="500062"/>
            <a:ext cx="5664200" cy="430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74806-B71B-4A11-A868-4E92D5C6E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129" y="920411"/>
            <a:ext cx="6057900" cy="382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C30116-4AD9-E655-03B6-1AD7945EF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315" y="1374775"/>
            <a:ext cx="6375400" cy="463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C85139-0133-7998-1FE5-A7B793B5C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500" y="1825625"/>
            <a:ext cx="71755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AF2C60-B7E3-8A7B-7F3F-0502415C6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008" y="2627312"/>
            <a:ext cx="5461000" cy="435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5302A5-493E-B39F-0B28-F9DC4A8F9A4D}"/>
              </a:ext>
            </a:extLst>
          </p:cNvPr>
          <p:cNvSpPr txBox="1"/>
          <p:nvPr/>
        </p:nvSpPr>
        <p:spPr>
          <a:xfrm>
            <a:off x="5217790" y="6337789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VITRITIS!</a:t>
            </a:r>
          </a:p>
        </p:txBody>
      </p:sp>
    </p:spTree>
    <p:extLst>
      <p:ext uri="{BB962C8B-B14F-4D97-AF65-F5344CB8AC3E}">
        <p14:creationId xmlns:p14="http://schemas.microsoft.com/office/powerpoint/2010/main" val="14652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DEF43-7603-2362-BF0E-ABFD52E5D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Urgent Contact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AFB81-63F9-E1D5-4EB7-9B73E9AF7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Telephone </a:t>
            </a:r>
            <a:r>
              <a:rPr lang="en-US" b="1" dirty="0"/>
              <a:t>Gloucestershire Hospitals NHS </a:t>
            </a:r>
            <a:r>
              <a:rPr lang="en-US" dirty="0"/>
              <a:t>Emergency Eye Care Triage: </a:t>
            </a:r>
          </a:p>
          <a:p>
            <a:pPr marL="0" indent="0">
              <a:buNone/>
            </a:pPr>
            <a:r>
              <a:rPr lang="en-US" dirty="0"/>
              <a:t>0300 422 3578</a:t>
            </a:r>
            <a:endParaRPr lang="en-GB" dirty="0"/>
          </a:p>
          <a:p>
            <a:pPr marL="0" indent="0" fontAlgn="base">
              <a:buNone/>
            </a:pPr>
            <a:r>
              <a:rPr lang="en-GB" dirty="0">
                <a:hlinkClick r:id="rId2"/>
              </a:rPr>
              <a:t>ghn-tr.geecs@nhs.net</a:t>
            </a:r>
            <a:endParaRPr lang="en-GB" dirty="0"/>
          </a:p>
          <a:p>
            <a:pPr marL="0" indent="0" fontAlgn="base">
              <a:buNone/>
            </a:pPr>
            <a:endParaRPr lang="en-GB" dirty="0"/>
          </a:p>
          <a:p>
            <a:pPr marL="0" indent="0" fontAlgn="base">
              <a:buNone/>
            </a:pPr>
            <a:r>
              <a:rPr lang="en-GB" b="1" dirty="0" err="1"/>
              <a:t>SpaMedica</a:t>
            </a:r>
            <a:r>
              <a:rPr lang="en-GB" b="1" dirty="0"/>
              <a:t> </a:t>
            </a:r>
            <a:r>
              <a:rPr lang="en-GB" dirty="0"/>
              <a:t>patient post-op emergencies: </a:t>
            </a:r>
            <a:r>
              <a:rPr lang="en-GB" b="1" dirty="0"/>
              <a:t>0330 058 4280</a:t>
            </a:r>
          </a:p>
          <a:p>
            <a:pPr marL="0" indent="0" fontAlgn="base">
              <a:buNone/>
            </a:pPr>
            <a:endParaRPr lang="en-GB" b="1" dirty="0"/>
          </a:p>
          <a:p>
            <a:pPr marL="0" indent="0" fontAlgn="base">
              <a:buNone/>
            </a:pPr>
            <a:r>
              <a:rPr lang="en-GB" b="1" dirty="0" err="1"/>
              <a:t>NewMedica</a:t>
            </a:r>
            <a:r>
              <a:rPr lang="en-GB" dirty="0"/>
              <a:t> patients needing immediate advice for serious issues should call </a:t>
            </a:r>
            <a:r>
              <a:rPr lang="en-GB" b="1" dirty="0"/>
              <a:t>01452 596 616</a:t>
            </a:r>
            <a:r>
              <a:rPr lang="en-GB" dirty="0"/>
              <a:t> or the out-of-hours number </a:t>
            </a:r>
            <a:r>
              <a:rPr lang="en-GB" b="1" dirty="0"/>
              <a:t>0300 303 4053</a:t>
            </a:r>
          </a:p>
          <a:p>
            <a:pPr marL="0" indent="0" fontAlgn="base">
              <a:buNone/>
            </a:pPr>
            <a:endParaRPr lang="en-GB" dirty="0"/>
          </a:p>
          <a:p>
            <a:pPr marL="0" indent="0" algn="ctr" fontAlgn="base">
              <a:buNone/>
            </a:pPr>
            <a:r>
              <a:rPr lang="en-GB" dirty="0"/>
              <a:t>Adequate clinical assessment &amp; referral</a:t>
            </a:r>
          </a:p>
          <a:p>
            <a:pPr marL="0" indent="0" fontAlgn="base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34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442F1-050D-9ACA-C9D4-824C9793F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A993C-CD1D-4E1D-B158-C8056DFB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Urgent Contact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ABB22-846E-AF63-DF0A-341C50D23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72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Private cataract surgery  - first port of call should be private secretary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Jo – 07306 889765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Nikki – 07943 4423876</a:t>
            </a:r>
          </a:p>
          <a:p>
            <a:pPr marL="0" indent="0" fontAlgn="base">
              <a:buNone/>
            </a:pPr>
            <a:endParaRPr lang="en-GB" dirty="0"/>
          </a:p>
          <a:p>
            <a:pPr marL="0" indent="0" fontAlgn="base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 descr="A logo with black text&#10;&#10;AI-generated content may be incorrect.">
            <a:extLst>
              <a:ext uri="{FF2B5EF4-FFF2-40B4-BE49-F238E27FC236}">
                <a16:creationId xmlns:a16="http://schemas.microsoft.com/office/drawing/2014/main" id="{CFBDD6B7-EBE8-3D81-821E-83172AAC79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021" y="3093863"/>
            <a:ext cx="4656211" cy="97780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55AFF4E-F26D-9EC0-5E31-B0371EE0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090" y="5698349"/>
            <a:ext cx="522760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215E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 Dean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215E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Private Secretary to </a:t>
            </a:r>
            <a:r>
              <a:rPr kumimoji="0" lang="en-US" altLang="en-US" sz="1100" b="1" i="0" u="none" strike="noStrike" cap="none" normalizeH="0" baseline="0" dirty="0" err="1">
                <a:ln>
                  <a:noFill/>
                </a:ln>
                <a:solidFill>
                  <a:srgbClr val="215E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215E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Will Dean, Consultant Ophthalmic Surgeon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215E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 :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215E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07306 889765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AC6270C-3462-662A-135B-F045F112B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070" y="5819899"/>
            <a:ext cx="508958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56082"/>
                </a:solidFill>
                <a:effectLst/>
                <a:latin typeface="Aptos" panose="020B0004020202020204" pitchFamily="34" charset="0"/>
              </a:rPr>
              <a:t>Nikki Longden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215E99"/>
                </a:solidFill>
                <a:effectLst/>
                <a:latin typeface="Aptos" panose="020B0004020202020204" pitchFamily="34" charset="0"/>
              </a:rPr>
              <a:t>Private Patient Secretary to </a:t>
            </a:r>
            <a:r>
              <a:rPr kumimoji="0" lang="en-US" altLang="en-US" sz="1100" b="1" i="0" u="none" strike="noStrike" cap="none" normalizeH="0" baseline="0" dirty="0" err="1">
                <a:ln>
                  <a:noFill/>
                </a:ln>
                <a:solidFill>
                  <a:srgbClr val="215E99"/>
                </a:solidFill>
                <a:effectLst/>
                <a:latin typeface="Aptos" panose="020B0004020202020204" pitchFamily="34" charset="0"/>
              </a:rPr>
              <a:t>Mr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215E99"/>
                </a:solidFill>
                <a:effectLst/>
                <a:latin typeface="Aptos" panose="020B0004020202020204" pitchFamily="34" charset="0"/>
              </a:rPr>
              <a:t> Will Dean, Consultant Ophthalmic Surgeon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56082"/>
                </a:solidFill>
                <a:effectLst/>
                <a:latin typeface="Aptos" panose="020B0004020202020204" pitchFamily="34" charset="0"/>
              </a:rPr>
              <a:t>Contact: 07943 423987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19B59-E829-4EDB-C6E1-47BA9159B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95BA7-6F3F-3AF3-DBE1-A4F51A91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833294"/>
            <a:ext cx="10124189" cy="1228299"/>
          </a:xfrm>
        </p:spPr>
        <p:txBody>
          <a:bodyPr>
            <a:normAutofit/>
          </a:bodyPr>
          <a:lstStyle/>
          <a:p>
            <a:r>
              <a:rPr lang="en-GB" sz="2400" dirty="0"/>
              <a:t>Mr Will Dean  PhD </a:t>
            </a:r>
            <a:r>
              <a:rPr lang="en-GB" sz="2400" dirty="0" err="1"/>
              <a:t>FRCOphth</a:t>
            </a:r>
            <a:r>
              <a:rPr lang="en-GB" sz="2400" dirty="0"/>
              <a:t> MEd MBChB </a:t>
            </a:r>
            <a:r>
              <a:rPr lang="en-GB" sz="2400" dirty="0" err="1"/>
              <a:t>Bsc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819B0-4AF3-5F92-0FB5-4B45CDC4D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2281552"/>
            <a:ext cx="5725263" cy="391691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/>
              <a:t>Consultant Ophthalmic Surgeon</a:t>
            </a:r>
          </a:p>
          <a:p>
            <a:pPr marL="0" indent="0">
              <a:buNone/>
            </a:pPr>
            <a:endParaRPr lang="en-GB" sz="2400" b="1" dirty="0"/>
          </a:p>
          <a:p>
            <a:r>
              <a:rPr lang="en-GB" sz="2000" dirty="0"/>
              <a:t>Gloucestershire Hospitals NHS Foundation Trust</a:t>
            </a:r>
          </a:p>
          <a:p>
            <a:r>
              <a:rPr lang="en-GB" sz="2000" dirty="0"/>
              <a:t>Tetbury Hospital Trust</a:t>
            </a:r>
          </a:p>
          <a:p>
            <a:r>
              <a:rPr lang="en-GB" sz="2000" dirty="0"/>
              <a:t>Private Clinics and Cataract Surgery in Cheltenham and Tetbury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400" b="1" dirty="0" err="1"/>
              <a:t>contact@cotswoldcataract.co.uk</a:t>
            </a:r>
            <a:endParaRPr lang="en-GB" sz="2400" b="1" dirty="0"/>
          </a:p>
        </p:txBody>
      </p:sp>
      <p:pic>
        <p:nvPicPr>
          <p:cNvPr id="6" name="Picture 5" descr="A logo with black text&#10;&#10;AI-generated content may be incorrect.">
            <a:extLst>
              <a:ext uri="{FF2B5EF4-FFF2-40B4-BE49-F238E27FC236}">
                <a16:creationId xmlns:a16="http://schemas.microsoft.com/office/drawing/2014/main" id="{AA6C87C0-F4FA-7C43-EB94-FE77302FCB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445" y="3266393"/>
            <a:ext cx="4174034" cy="876546"/>
          </a:xfrm>
          <a:prstGeom prst="rect">
            <a:avLst/>
          </a:prstGeom>
        </p:spPr>
      </p:pic>
      <p:pic>
        <p:nvPicPr>
          <p:cNvPr id="5" name="Picture 4" descr="A person wearing surgical scrubs and mask&#10;&#10;AI-generated content may be incorrect.">
            <a:extLst>
              <a:ext uri="{FF2B5EF4-FFF2-40B4-BE49-F238E27FC236}">
                <a16:creationId xmlns:a16="http://schemas.microsoft.com/office/drawing/2014/main" id="{6BD3DE0B-0509-2D33-FB24-18AFB1C87E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445" y="4464673"/>
            <a:ext cx="1941284" cy="1455963"/>
          </a:xfrm>
          <a:prstGeom prst="rect">
            <a:avLst/>
          </a:prstGeom>
        </p:spPr>
      </p:pic>
      <p:pic>
        <p:nvPicPr>
          <p:cNvPr id="4" name="Picture 3" descr="Cheltenham-General-HospitalRSZ-1024x683">
            <a:extLst>
              <a:ext uri="{FF2B5EF4-FFF2-40B4-BE49-F238E27FC236}">
                <a16:creationId xmlns:a16="http://schemas.microsoft.com/office/drawing/2014/main" id="{5FEB120E-9F23-0C01-DE33-9BC2A9E0F0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1845" y="4464673"/>
            <a:ext cx="2181218" cy="1455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2262A2-F942-C990-DA3F-1FDE027C1A64}"/>
              </a:ext>
            </a:extLst>
          </p:cNvPr>
          <p:cNvSpPr txBox="1"/>
          <p:nvPr/>
        </p:nvSpPr>
        <p:spPr>
          <a:xfrm>
            <a:off x="4540439" y="783086"/>
            <a:ext cx="2561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26851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AA55-CC79-FAC5-FC9D-CADBBB641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A548C-635C-EE05-78F6-50E72E1C7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9EF93-8BDB-0D3B-B7E3-06A74006F2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-65048"/>
            <a:ext cx="10515600" cy="698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34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A4A8D8-EDE4-2BAB-9517-69ADE8507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the ‘RED FLAG’ anterior segment conditions that need immediate referral within the hour or immediate to A&amp;E?</a:t>
            </a:r>
          </a:p>
        </p:txBody>
      </p:sp>
      <p:pic>
        <p:nvPicPr>
          <p:cNvPr id="4" name="YTDown.com_YouTube_Countdown-The-Big-Clock_Media_2JVwo3D72cc_001_720p.mp4" descr="A clock with a blue background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A3F8D5A2-D7F6-912B-1AC0-590640E3F2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316" y="885073"/>
            <a:ext cx="6780700" cy="508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4551-851B-BDD2-96FD-056418F6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Blinding Emergency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142AE-D410-40AF-E047-A61F00B79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Penetrating Eye Injury</a:t>
            </a:r>
          </a:p>
          <a:p>
            <a:r>
              <a:rPr lang="en-GB" dirty="0"/>
              <a:t>Chemical injury (alkali)</a:t>
            </a:r>
          </a:p>
          <a:p>
            <a:r>
              <a:rPr lang="en-GB" dirty="0"/>
              <a:t>Endophthalmitis</a:t>
            </a:r>
          </a:p>
          <a:p>
            <a:r>
              <a:rPr lang="en-GB" dirty="0"/>
              <a:t>Acute angle-closure glaucoma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Others include orbital compartment syndrome</a:t>
            </a:r>
          </a:p>
        </p:txBody>
      </p:sp>
    </p:spTree>
    <p:extLst>
      <p:ext uri="{BB962C8B-B14F-4D97-AF65-F5344CB8AC3E}">
        <p14:creationId xmlns:p14="http://schemas.microsoft.com/office/powerpoint/2010/main" val="245736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8212-890E-C74D-BC27-4E6EA6F9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Penetrating Eye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8D394-402D-2E4D-B3D9-E8B897D91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key diagnostic features?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immediate (first aid) management?</a:t>
            </a:r>
          </a:p>
        </p:txBody>
      </p:sp>
    </p:spTree>
    <p:extLst>
      <p:ext uri="{BB962C8B-B14F-4D97-AF65-F5344CB8AC3E}">
        <p14:creationId xmlns:p14="http://schemas.microsoft.com/office/powerpoint/2010/main" val="2317972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id="{4E37AFD8-49EE-4E57-8DAD-717367027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6928"/>
            <a:ext cx="4572000" cy="1161288"/>
          </a:xfrm>
        </p:spPr>
        <p:txBody>
          <a:bodyPr anchor="b">
            <a:normAutofit/>
          </a:bodyPr>
          <a:lstStyle/>
          <a:p>
            <a:r>
              <a:rPr lang="en-US" sz="3600"/>
              <a:t>Penetrating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4572000" cy="3776472"/>
          </a:xfrm>
        </p:spPr>
        <p:txBody>
          <a:bodyPr>
            <a:normAutofit/>
          </a:bodyPr>
          <a:lstStyle/>
          <a:p>
            <a:r>
              <a:rPr lang="en-US" sz="1800" dirty="0"/>
              <a:t>Assessment </a:t>
            </a:r>
          </a:p>
          <a:p>
            <a:r>
              <a:rPr lang="en-US" sz="1800" dirty="0"/>
              <a:t>Clinical features</a:t>
            </a:r>
          </a:p>
          <a:p>
            <a:r>
              <a:rPr lang="en-US" sz="1800" dirty="0"/>
              <a:t>Toxicity and IOFB</a:t>
            </a:r>
          </a:p>
          <a:p>
            <a:endParaRPr lang="en-US" sz="1800" dirty="0"/>
          </a:p>
          <a:p>
            <a:r>
              <a:rPr lang="en-US" sz="1800" dirty="0"/>
              <a:t>Treatment</a:t>
            </a:r>
          </a:p>
          <a:p>
            <a:pPr lvl="1"/>
            <a:r>
              <a:rPr lang="en-US" sz="1800" dirty="0"/>
              <a:t>General</a:t>
            </a:r>
          </a:p>
          <a:p>
            <a:pPr lvl="1"/>
            <a:r>
              <a:rPr lang="en-US" sz="1800" dirty="0"/>
              <a:t>Primary repair</a:t>
            </a:r>
          </a:p>
          <a:p>
            <a:pPr lvl="1"/>
            <a:r>
              <a:rPr lang="en-US" sz="1800" dirty="0"/>
              <a:t>Secondary repair</a:t>
            </a:r>
          </a:p>
          <a:p>
            <a:pPr lvl="1"/>
            <a:r>
              <a:rPr lang="en-US" sz="1800" dirty="0"/>
              <a:t>IOFB removal</a:t>
            </a:r>
          </a:p>
          <a:p>
            <a:pPr lvl="1"/>
            <a:endParaRPr lang="en-US" sz="1800" dirty="0"/>
          </a:p>
          <a:p>
            <a:r>
              <a:rPr lang="en-US" sz="1800" dirty="0"/>
              <a:t>Sympathetic ophthalmia</a:t>
            </a:r>
          </a:p>
          <a:p>
            <a:endParaRPr lang="en-US" sz="1800" dirty="0"/>
          </a:p>
        </p:txBody>
      </p:sp>
      <p:pic>
        <p:nvPicPr>
          <p:cNvPr id="6" name="Picture 5" descr="A picture containing film, looking, sitting, cat&#10;&#10;Description automatically generated">
            <a:extLst>
              <a:ext uri="{FF2B5EF4-FFF2-40B4-BE49-F238E27FC236}">
                <a16:creationId xmlns:a16="http://schemas.microsoft.com/office/drawing/2014/main" id="{51733E1E-3C05-2446-A163-E3A8F215BB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129" y="566929"/>
            <a:ext cx="1620394" cy="2310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880416-CA8A-9D4B-875D-ABD90AB61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0809" y="859809"/>
            <a:ext cx="2496895" cy="1724380"/>
          </a:xfrm>
          <a:prstGeom prst="rect">
            <a:avLst/>
          </a:prstGeom>
        </p:spPr>
      </p:pic>
      <p:pic>
        <p:nvPicPr>
          <p:cNvPr id="4" name="Picture 3" descr="A close up of a persons eyes&#10;&#10;Description automatically generated">
            <a:extLst>
              <a:ext uri="{FF2B5EF4-FFF2-40B4-BE49-F238E27FC236}">
                <a16:creationId xmlns:a16="http://schemas.microsoft.com/office/drawing/2014/main" id="{CFF3DA85-B336-7744-B119-483BB49866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712767" y="3052603"/>
            <a:ext cx="4060950" cy="2774182"/>
          </a:xfrm>
          <a:prstGeom prst="rect">
            <a:avLst/>
          </a:prstGeom>
        </p:spPr>
      </p:pic>
      <p:sp>
        <p:nvSpPr>
          <p:cNvPr id="33" name="Rectangle 25">
            <a:extLst>
              <a:ext uri="{FF2B5EF4-FFF2-40B4-BE49-F238E27FC236}">
                <a16:creationId xmlns:a16="http://schemas.microsoft.com/office/drawing/2014/main" id="{134744D3-B068-4646-83B8-525E6D15D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15048A18-0381-485F-B557-E17906AE6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E3FDF-2EC2-3915-EE96-180A900BBEFF}"/>
              </a:ext>
            </a:extLst>
          </p:cNvPr>
          <p:cNvSpPr txBox="1"/>
          <p:nvPr/>
        </p:nvSpPr>
        <p:spPr>
          <a:xfrm>
            <a:off x="4067412" y="4273812"/>
            <a:ext cx="8272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Rare, severe bilateral granulomatous panuveitis (autoimmune inflammation). </a:t>
            </a:r>
          </a:p>
          <a:p>
            <a:r>
              <a:rPr lang="en-GB" dirty="0"/>
              <a:t>Occurs after penetrating trauma (or surgery) to one eye (</a:t>
            </a:r>
            <a:r>
              <a:rPr lang="en-GB" i="1" dirty="0"/>
              <a:t>exciting</a:t>
            </a:r>
            <a:r>
              <a:rPr lang="en-GB" dirty="0"/>
              <a:t> eye), which subsequently causes inflammation in the uninjured eye (</a:t>
            </a:r>
            <a:r>
              <a:rPr lang="en-GB" i="1" dirty="0"/>
              <a:t>sympathizing</a:t>
            </a:r>
            <a:r>
              <a:rPr lang="en-GB" dirty="0"/>
              <a:t> eye).</a:t>
            </a:r>
          </a:p>
          <a:p>
            <a:r>
              <a:rPr lang="en-GB" dirty="0"/>
              <a:t>Causes symptoms like decreased vision, pain, photophobia, and floaters, typically within one year of injury. </a:t>
            </a:r>
          </a:p>
          <a:p>
            <a:r>
              <a:rPr lang="en-GB" dirty="0"/>
              <a:t>Prompt treatment with systemic corticosteroids is essential to preserve vision.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6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10830</TotalTime>
  <Words>1728</Words>
  <Application>Microsoft Macintosh PowerPoint</Application>
  <PresentationFormat>Widescreen</PresentationFormat>
  <Paragraphs>473</Paragraphs>
  <Slides>45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ＭＳ Ｐゴシック</vt:lpstr>
      <vt:lpstr>Aptos</vt:lpstr>
      <vt:lpstr>Arial</vt:lpstr>
      <vt:lpstr>Calibri</vt:lpstr>
      <vt:lpstr>Calibri Light</vt:lpstr>
      <vt:lpstr>Helvetica</vt:lpstr>
      <vt:lpstr>Times New Roman</vt:lpstr>
      <vt:lpstr>Wingdings</vt:lpstr>
      <vt:lpstr>Office Theme</vt:lpstr>
      <vt:lpstr>Anterior Segment Urgent Cases &amp; Emergencies</vt:lpstr>
      <vt:lpstr>Thank You!</vt:lpstr>
      <vt:lpstr>Mr Will Dean  PhD FRCOphth MEd MBChB Bsc</vt:lpstr>
      <vt:lpstr>PowerPoint Presentation</vt:lpstr>
      <vt:lpstr>PowerPoint Presentation</vt:lpstr>
      <vt:lpstr>What are the ‘RED FLAG’ anterior segment conditions that need immediate referral within the hour or immediate to A&amp;E?</vt:lpstr>
      <vt:lpstr>Blinding Emergency Conditions</vt:lpstr>
      <vt:lpstr>Penetrating Eye Injury</vt:lpstr>
      <vt:lpstr>Penetrating Trauma</vt:lpstr>
      <vt:lpstr>Chemical Injury</vt:lpstr>
      <vt:lpstr>Chemical Injury</vt:lpstr>
      <vt:lpstr>Endophthalmitis</vt:lpstr>
      <vt:lpstr>Endophthalmitis</vt:lpstr>
      <vt:lpstr>Acute Angle-closure Glaucoma</vt:lpstr>
      <vt:lpstr>Acute Angle-closure Glaucoma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Conjunctivitis</vt:lpstr>
      <vt:lpstr>Corneal Abrasion</vt:lpstr>
      <vt:lpstr>Dry Eyes</vt:lpstr>
      <vt:lpstr>GHNHS Dry Eye Guidelines.      (Thanks to Mr Tomlins)</vt:lpstr>
      <vt:lpstr>Triaging  Dry Eye DiseaseTriage</vt:lpstr>
      <vt:lpstr>Moderate to Severe Dry Eyes - Drops</vt:lpstr>
      <vt:lpstr>Moderate to Severe Dry Eyes - Ointments</vt:lpstr>
      <vt:lpstr>Meibomian gland dysfunction</vt:lpstr>
      <vt:lpstr>Sub-conjunctival haemorrhage</vt:lpstr>
      <vt:lpstr>Anterior Uveitis</vt:lpstr>
      <vt:lpstr>What types of corneal ulceration (microbial keratitis) may present in CUES?E?</vt:lpstr>
      <vt:lpstr>PowerPoint Presentation</vt:lpstr>
      <vt:lpstr>Microbial Keratitis</vt:lpstr>
      <vt:lpstr>PowerPoint Presentation</vt:lpstr>
      <vt:lpstr>PowerPoint Presentation</vt:lpstr>
      <vt:lpstr>PowerPoint Presentation</vt:lpstr>
      <vt:lpstr>PowerPoint Presentation</vt:lpstr>
      <vt:lpstr>GHNHS  Microbial Keratitis Guidelines - History</vt:lpstr>
      <vt:lpstr>GHNHS Microbial Keratitis Guidelines - Examination</vt:lpstr>
      <vt:lpstr>What anterior segment post-cataract surgery conditions may present in CUES?E?</vt:lpstr>
      <vt:lpstr>Post-operative </vt:lpstr>
      <vt:lpstr>Urgent Contact Details</vt:lpstr>
      <vt:lpstr>Urgent Contact Details</vt:lpstr>
      <vt:lpstr>Mr Will Dean  PhD FRCOphth MEd MBChB Bsc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Ophthalmic Emergencies</dc:title>
  <dc:creator>William Dean</dc:creator>
  <cp:lastModifiedBy>William Dean</cp:lastModifiedBy>
  <cp:revision>40</cp:revision>
  <cp:lastPrinted>2026-03-19T14:51:25Z</cp:lastPrinted>
  <dcterms:created xsi:type="dcterms:W3CDTF">2020-10-27T09:22:59Z</dcterms:created>
  <dcterms:modified xsi:type="dcterms:W3CDTF">2026-03-19T20:15:48Z</dcterms:modified>
</cp:coreProperties>
</file>