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79" r:id="rId2"/>
    <p:sldId id="278" r:id="rId3"/>
    <p:sldId id="277" r:id="rId4"/>
    <p:sldId id="276" r:id="rId5"/>
    <p:sldId id="275" r:id="rId6"/>
    <p:sldId id="274" r:id="rId7"/>
    <p:sldId id="273" r:id="rId8"/>
    <p:sldId id="272" r:id="rId9"/>
    <p:sldId id="271" r:id="rId10"/>
    <p:sldId id="280" r:id="rId11"/>
    <p:sldId id="281" r:id="rId12"/>
    <p:sldId id="270" r:id="rId13"/>
    <p:sldId id="269" r:id="rId14"/>
    <p:sldId id="268" r:id="rId15"/>
    <p:sldId id="267" r:id="rId16"/>
    <p:sldId id="266" r:id="rId17"/>
    <p:sldId id="265" r:id="rId18"/>
    <p:sldId id="264" r:id="rId19"/>
    <p:sldId id="257" r:id="rId20"/>
    <p:sldId id="258" r:id="rId21"/>
    <p:sldId id="259" r:id="rId22"/>
    <p:sldId id="263" r:id="rId23"/>
    <p:sldId id="262" r:id="rId24"/>
    <p:sldId id="260" r:id="rId25"/>
    <p:sldId id="26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855" autoAdjust="0"/>
  </p:normalViewPr>
  <p:slideViewPr>
    <p:cSldViewPr>
      <p:cViewPr varScale="1">
        <p:scale>
          <a:sx n="82" d="100"/>
          <a:sy n="82" d="100"/>
        </p:scale>
        <p:origin x="-16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143AF2-A035-450B-8814-0D5D1BF70D4B}" type="datetimeFigureOut">
              <a:rPr lang="en-GB" smtClean="0"/>
              <a:pPr/>
              <a:t>08/12/2016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43C4A4-A871-41E4-A467-926198DDF8F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37951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0ED5F-D98B-4D02-AA5B-F25027729492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602112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0ED5F-D98B-4D02-AA5B-F25027729492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131425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0ED5F-D98B-4D02-AA5B-F25027729492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609393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0ED5F-D98B-4D02-AA5B-F25027729492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23001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GB" dirty="0"/>
              <a:t>A</a:t>
            </a:r>
            <a:r>
              <a:rPr lang="en-GB" baseline="0" dirty="0"/>
              <a:t> pass will be when both eyes reach a minimum of 0.2 in each eye. </a:t>
            </a:r>
          </a:p>
          <a:p>
            <a:pPr marL="228600" indent="-228600">
              <a:buAutoNum type="arabicPeriod"/>
            </a:pPr>
            <a:r>
              <a:rPr lang="en-GB" b="1" baseline="0" dirty="0"/>
              <a:t>A FAIL is 0.225 or over, or if they fail the + 2.50  Blur Test</a:t>
            </a:r>
            <a:r>
              <a:rPr lang="en-GB" b="1" baseline="0" dirty="0" smtClean="0"/>
              <a:t>.</a:t>
            </a:r>
            <a:endParaRPr lang="en-GB" baseline="0" dirty="0"/>
          </a:p>
          <a:p>
            <a:pPr marL="228600" indent="-228600">
              <a:buAutoNum type="arabicPeriod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0ED5F-D98B-4D02-AA5B-F25027729492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8891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r>
              <a:rPr lang="en-GB" baseline="0" dirty="0" smtClean="0"/>
              <a:t>If </a:t>
            </a:r>
            <a:r>
              <a:rPr lang="en-GB" baseline="0" dirty="0"/>
              <a:t>no information received give/ or send another.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0ED5F-D98B-4D02-AA5B-F25027729492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82767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This will allow the tracking of DNAs to be more accurate</a:t>
            </a:r>
            <a:r>
              <a:rPr lang="en-GB" baseline="0" dirty="0"/>
              <a:t> and audited correctly</a:t>
            </a:r>
            <a:r>
              <a:rPr lang="en-GB" baseline="0" dirty="0" smtClean="0"/>
              <a:t>.</a:t>
            </a:r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0ED5F-D98B-4D02-AA5B-F25027729492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39230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0ED5F-D98B-4D02-AA5B-F25027729492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689872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0ED5F-D98B-4D02-AA5B-F25027729492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884325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http://onlinelibrary.wiley.com/doi/10.1111/j.1444-0938.2011.00600.x/full   Prescribing guidelines full paper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0ED5F-D98B-4D02-AA5B-F25027729492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821432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0ED5F-D98B-4D02-AA5B-F25027729492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601232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Also good site: Clinical and Experimental Optometry: To Prescribe or not to prescribe...... Author Susan </a:t>
            </a:r>
            <a:r>
              <a:rPr lang="en-GB" dirty="0" err="1" smtClean="0"/>
              <a:t>Leat</a:t>
            </a:r>
            <a:r>
              <a:rPr lang="en-GB" dirty="0" smtClean="0"/>
              <a:t> </a:t>
            </a:r>
            <a:r>
              <a:rPr lang="en-GB" dirty="0" err="1" smtClean="0"/>
              <a:t>FcOptom</a:t>
            </a:r>
            <a:r>
              <a:rPr lang="en-GB" dirty="0" smtClean="0"/>
              <a:t> FAAO July 2011</a:t>
            </a:r>
          </a:p>
          <a:p>
            <a:r>
              <a:rPr lang="en-GB" dirty="0" smtClean="0"/>
              <a:t> Also</a:t>
            </a:r>
            <a:r>
              <a:rPr lang="en-GB" baseline="0" dirty="0" smtClean="0"/>
              <a:t> </a:t>
            </a:r>
            <a:r>
              <a:rPr lang="en-GB" dirty="0" smtClean="0"/>
              <a:t>American Academy of Optometry Guidelines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3C4A4-A871-41E4-A467-926198DDF8F1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7C8C7E9-9E7D-4CD1-93DA-3FE877B939CB}" type="datetimeFigureOut">
              <a:rPr lang="en-US" smtClean="0"/>
              <a:pPr/>
              <a:t>12/8/2016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9355CC2-A406-4F12-A68B-BE1F5A14325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8C7E9-9E7D-4CD1-93DA-3FE877B939CB}" type="datetimeFigureOut">
              <a:rPr lang="en-US" smtClean="0"/>
              <a:pPr/>
              <a:t>12/8/2016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5CC2-A406-4F12-A68B-BE1F5A14325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8C7E9-9E7D-4CD1-93DA-3FE877B939CB}" type="datetimeFigureOut">
              <a:rPr lang="en-US" smtClean="0"/>
              <a:pPr/>
              <a:t>12/8/2016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5CC2-A406-4F12-A68B-BE1F5A14325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8C7E9-9E7D-4CD1-93DA-3FE877B939CB}" type="datetimeFigureOut">
              <a:rPr lang="en-US" smtClean="0"/>
              <a:pPr/>
              <a:t>12/8/2016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5CC2-A406-4F12-A68B-BE1F5A14325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8C7E9-9E7D-4CD1-93DA-3FE877B939CB}" type="datetimeFigureOut">
              <a:rPr lang="en-US" smtClean="0"/>
              <a:pPr/>
              <a:t>12/8/2016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5CC2-A406-4F12-A68B-BE1F5A14325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8C7E9-9E7D-4CD1-93DA-3FE877B939CB}" type="datetimeFigureOut">
              <a:rPr lang="en-US" smtClean="0"/>
              <a:pPr/>
              <a:t>12/8/2016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5CC2-A406-4F12-A68B-BE1F5A14325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8C7E9-9E7D-4CD1-93DA-3FE877B939CB}" type="datetimeFigureOut">
              <a:rPr lang="en-US" smtClean="0"/>
              <a:pPr/>
              <a:t>12/8/2016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5CC2-A406-4F12-A68B-BE1F5A14325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8C7E9-9E7D-4CD1-93DA-3FE877B939CB}" type="datetimeFigureOut">
              <a:rPr lang="en-US" smtClean="0"/>
              <a:pPr/>
              <a:t>12/8/2016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5CC2-A406-4F12-A68B-BE1F5A14325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8C7E9-9E7D-4CD1-93DA-3FE877B939CB}" type="datetimeFigureOut">
              <a:rPr lang="en-US" smtClean="0"/>
              <a:pPr/>
              <a:t>12/8/2016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5CC2-A406-4F12-A68B-BE1F5A14325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7C8C7E9-9E7D-4CD1-93DA-3FE877B939CB}" type="datetimeFigureOut">
              <a:rPr lang="en-US" smtClean="0"/>
              <a:pPr/>
              <a:t>12/8/2016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5CC2-A406-4F12-A68B-BE1F5A14325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7C8C7E9-9E7D-4CD1-93DA-3FE877B939CB}" type="datetimeFigureOut">
              <a:rPr lang="en-US" smtClean="0"/>
              <a:pPr/>
              <a:t>12/8/2016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9355CC2-A406-4F12-A68B-BE1F5A14325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7C8C7E9-9E7D-4CD1-93DA-3FE877B939CB}" type="datetimeFigureOut">
              <a:rPr lang="en-US" smtClean="0"/>
              <a:pPr/>
              <a:t>12/8/2016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9355CC2-A406-4F12-A68B-BE1F5A14325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htmlsig.com/t/000001BJB0R3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operations@peglos.org.uk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street.adrian@y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street.adrian@ymail.com" TargetMode="External"/><Relationship Id="rId2" Type="http://schemas.openxmlformats.org/officeDocument/2006/relationships/hyperlink" Target="mailto:operations@peglos.org.u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htmlsig.com/t/000001BJB0R3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Children’s Vision Screening Service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/>
              <a:t>Community Optometry Pathway Overview</a:t>
            </a:r>
          </a:p>
        </p:txBody>
      </p:sp>
      <p:pic>
        <p:nvPicPr>
          <p:cNvPr id="4" name="x_1478253873114" descr="Primary Eyecare Gloucestershire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476672"/>
            <a:ext cx="2664296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841979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GB" sz="2800" dirty="0" smtClean="0"/>
              <a:t>Prescribing Guidelines</a:t>
            </a:r>
          </a:p>
          <a:p>
            <a:pPr algn="ctr">
              <a:buNone/>
            </a:pPr>
            <a:r>
              <a:rPr lang="en-GB" sz="2800" dirty="0" smtClean="0"/>
              <a:t>Refer to :</a:t>
            </a:r>
          </a:p>
          <a:p>
            <a:pPr algn="ctr">
              <a:buNone/>
            </a:pPr>
            <a:r>
              <a:rPr lang="en-GB" dirty="0" smtClean="0"/>
              <a:t>College of Optometrists                           Prescribing Guidelines.</a:t>
            </a:r>
          </a:p>
          <a:p>
            <a:pPr algn="ctr">
              <a:buNone/>
            </a:pPr>
            <a:r>
              <a:rPr lang="en-GB" sz="1600" dirty="0" smtClean="0"/>
              <a:t>http://guidance.college-optometrists.org/guidance-contents/knowledge-skills-and-performance-domain/prescribing-spectacles/#open:167</a:t>
            </a:r>
          </a:p>
          <a:p>
            <a:pPr algn="ctr">
              <a:buNone/>
            </a:pPr>
            <a:r>
              <a:rPr lang="en-GB" dirty="0" smtClean="0"/>
              <a:t>Royal College of Ophthalmologists Guidelines</a:t>
            </a:r>
          </a:p>
          <a:p>
            <a:pPr algn="ctr">
              <a:buNone/>
            </a:pPr>
            <a:r>
              <a:rPr lang="en-GB" sz="1500" dirty="0" smtClean="0"/>
              <a:t>https://www.</a:t>
            </a:r>
            <a:r>
              <a:rPr lang="en-GB" sz="1500" b="1" dirty="0" smtClean="0"/>
              <a:t>rcophth</a:t>
            </a:r>
            <a:r>
              <a:rPr lang="en-GB" sz="1500" dirty="0" smtClean="0"/>
              <a:t>.ac.uk</a:t>
            </a:r>
          </a:p>
          <a:p>
            <a:pPr algn="ctr">
              <a:buNone/>
            </a:pPr>
            <a:r>
              <a:rPr lang="en-GB" sz="2600" dirty="0" smtClean="0"/>
              <a:t>Links to both sites will be available from the PEG Website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dirty="0" smtClean="0"/>
              <a:t>Clinical Protocols</a:t>
            </a:r>
            <a:br>
              <a:rPr lang="en-GB" sz="2400" dirty="0" smtClean="0"/>
            </a:br>
            <a:r>
              <a:rPr lang="en-GB" sz="2400" dirty="0" smtClean="0"/>
              <a:t>Initial Referral Visit</a:t>
            </a:r>
            <a:br>
              <a:rPr lang="en-GB" sz="2400" dirty="0" smtClean="0"/>
            </a:br>
            <a:r>
              <a:rPr lang="en-GB" sz="2400" dirty="0" smtClean="0"/>
              <a:t>Outcome</a:t>
            </a:r>
            <a:endParaRPr lang="en-GB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GB" dirty="0" smtClean="0"/>
              <a:t> General guidance on prescribing for </a:t>
            </a:r>
            <a:r>
              <a:rPr lang="en-GB" dirty="0" err="1" smtClean="0"/>
              <a:t>hypermetropia</a:t>
            </a:r>
            <a:r>
              <a:rPr lang="en-GB" dirty="0" smtClean="0"/>
              <a:t> is as follows for children who are referred having </a:t>
            </a:r>
            <a:r>
              <a:rPr lang="en-GB" b="1" dirty="0" smtClean="0"/>
              <a:t>failed only</a:t>
            </a:r>
            <a:r>
              <a:rPr lang="en-GB" dirty="0" smtClean="0"/>
              <a:t> the +2.50DS blur test:</a:t>
            </a:r>
          </a:p>
          <a:p>
            <a:pPr>
              <a:buNone/>
            </a:pPr>
            <a:r>
              <a:rPr lang="en-GB" dirty="0" smtClean="0"/>
              <a:t> </a:t>
            </a:r>
          </a:p>
          <a:p>
            <a:r>
              <a:rPr lang="en-GB" dirty="0" smtClean="0"/>
              <a:t>·         Refractive error of less than +2.50DS, in the presence of all normal clinical findings would not usually be prescribed and the child will be discharged.</a:t>
            </a:r>
          </a:p>
          <a:p>
            <a:r>
              <a:rPr lang="en-GB" dirty="0" smtClean="0"/>
              <a:t>·         Refractive error between +2.50DS and +3.50DS may result in spectacle correction, dependent on the range of relevant clinical findings, symptoms and/or educational development. Any prescription will be tailored to the individual patient, following discussion between the optometrist, </a:t>
            </a:r>
            <a:r>
              <a:rPr lang="en-GB" dirty="0" err="1" smtClean="0"/>
              <a:t>orthoptist</a:t>
            </a:r>
            <a:r>
              <a:rPr lang="en-GB" dirty="0" smtClean="0"/>
              <a:t> and the parent/guardian</a:t>
            </a:r>
          </a:p>
          <a:p>
            <a:r>
              <a:rPr lang="en-GB" dirty="0" smtClean="0"/>
              <a:t>·         Refractive error of +3.50DS or greater is more likely to be prescribed. However the optometrist and </a:t>
            </a:r>
            <a:r>
              <a:rPr lang="en-GB" dirty="0" err="1" smtClean="0"/>
              <a:t>orthoptist</a:t>
            </a:r>
            <a:r>
              <a:rPr lang="en-GB" dirty="0" smtClean="0"/>
              <a:t> will use their clinical judgement to determine whether spectacles should be prescribed. If spectacles are not prescribed, an </a:t>
            </a:r>
            <a:r>
              <a:rPr lang="en-GB" dirty="0" err="1" smtClean="0"/>
              <a:t>orthoptic</a:t>
            </a:r>
            <a:r>
              <a:rPr lang="en-GB" dirty="0" smtClean="0"/>
              <a:t> follow up appointment on one further occasion would be appropriate.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Clinical Protocols</a:t>
            </a:r>
            <a:br>
              <a:rPr lang="en-GB" sz="2000" dirty="0" smtClean="0"/>
            </a:br>
            <a:r>
              <a:rPr lang="en-GB" sz="2000" dirty="0" smtClean="0"/>
              <a:t>Prescribing Guidelines (Hospital Protocol)</a:t>
            </a:r>
            <a:endParaRPr lang="en-GB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dirty="0"/>
              <a:t>Clinical Protocols</a:t>
            </a:r>
            <a:br>
              <a:rPr lang="en-GB" sz="2400" dirty="0"/>
            </a:br>
            <a:r>
              <a:rPr lang="en-GB" sz="2400" dirty="0"/>
              <a:t>Initial Referral Visit</a:t>
            </a:r>
            <a:br>
              <a:rPr lang="en-GB" sz="2400" dirty="0"/>
            </a:br>
            <a:r>
              <a:rPr lang="en-GB" sz="2400" dirty="0"/>
              <a:t>Outcome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/>
              <a:t>If the vision cannot be measured or a cycloplegic refraction cannot be completed, reschedule the child’s appointment and complete  the rescheduling on </a:t>
            </a:r>
            <a:r>
              <a:rPr lang="en-GB" sz="2400" dirty="0" err="1"/>
              <a:t>Optomanager</a:t>
            </a:r>
            <a:r>
              <a:rPr lang="en-GB" sz="2400" dirty="0"/>
              <a:t>.</a:t>
            </a:r>
          </a:p>
          <a:p>
            <a:r>
              <a:rPr lang="en-GB" sz="2400" dirty="0"/>
              <a:t>Wait until you have completed the rescheduled assessment before you put any information onto </a:t>
            </a:r>
            <a:r>
              <a:rPr lang="en-GB" sz="2400" dirty="0" err="1"/>
              <a:t>Optomanager</a:t>
            </a:r>
            <a:r>
              <a:rPr lang="en-GB" sz="2400" dirty="0"/>
              <a:t>  </a:t>
            </a:r>
            <a:r>
              <a:rPr lang="en-GB" sz="2400" b="1" dirty="0"/>
              <a:t>AND </a:t>
            </a:r>
            <a:r>
              <a:rPr lang="en-GB" sz="2400" dirty="0"/>
              <a:t>Thomson.</a:t>
            </a:r>
          </a:p>
          <a:p>
            <a:pPr algn="ctr">
              <a:buNone/>
            </a:pPr>
            <a:endParaRPr lang="en-GB" sz="2400" dirty="0"/>
          </a:p>
          <a:p>
            <a:pPr algn="ctr">
              <a:buNone/>
            </a:pPr>
            <a:r>
              <a:rPr lang="en-GB" dirty="0"/>
              <a:t>Children are great fun but may be apprehensive </a:t>
            </a:r>
          </a:p>
          <a:p>
            <a:pPr algn="ctr">
              <a:buNone/>
            </a:pPr>
            <a:r>
              <a:rPr lang="en-GB" sz="2800" dirty="0"/>
              <a:t>Note that the fee will not be paid until the episode is complete</a:t>
            </a:r>
          </a:p>
        </p:txBody>
      </p:sp>
    </p:spTree>
    <p:extLst>
      <p:ext uri="{BB962C8B-B14F-4D97-AF65-F5344CB8AC3E}">
        <p14:creationId xmlns:p14="http://schemas.microsoft.com/office/powerpoint/2010/main" xmlns="" val="3467814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Clinical Protocols</a:t>
            </a:r>
            <a:br>
              <a:rPr lang="en-GB" sz="2800" dirty="0"/>
            </a:br>
            <a:r>
              <a:rPr lang="en-GB" sz="2800" dirty="0"/>
              <a:t>6 Week Visit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3340968"/>
          </a:xfrm>
        </p:spPr>
        <p:txBody>
          <a:bodyPr>
            <a:normAutofit fontScale="92500" lnSpcReduction="10000"/>
          </a:bodyPr>
          <a:lstStyle/>
          <a:p>
            <a:r>
              <a:rPr lang="en-GB" sz="2800" dirty="0"/>
              <a:t>No GOS sight test</a:t>
            </a:r>
          </a:p>
          <a:p>
            <a:pPr algn="ctr">
              <a:buNone/>
            </a:pPr>
            <a:r>
              <a:rPr lang="en-GB" sz="2800" dirty="0"/>
              <a:t>Complete the following checks:</a:t>
            </a:r>
          </a:p>
          <a:p>
            <a:r>
              <a:rPr lang="en-GB" sz="2800" dirty="0"/>
              <a:t>Check compliance with the spectacles and the fit.</a:t>
            </a:r>
          </a:p>
          <a:p>
            <a:r>
              <a:rPr lang="en-GB" sz="2800" dirty="0"/>
              <a:t>Re-assess the acuity with the spectacles using crowded </a:t>
            </a:r>
            <a:r>
              <a:rPr lang="en-GB" sz="2800" dirty="0" err="1"/>
              <a:t>LogMAR</a:t>
            </a:r>
            <a:endParaRPr lang="en-GB" sz="2800" dirty="0"/>
          </a:p>
          <a:p>
            <a:r>
              <a:rPr lang="en-GB" sz="2800" dirty="0"/>
              <a:t>Record the results on </a:t>
            </a:r>
            <a:r>
              <a:rPr lang="en-GB" sz="2800" b="1" dirty="0"/>
              <a:t>BOTH </a:t>
            </a:r>
            <a:r>
              <a:rPr lang="en-GB" sz="2800" dirty="0"/>
              <a:t> </a:t>
            </a:r>
            <a:r>
              <a:rPr lang="en-GB" sz="2800" dirty="0" err="1"/>
              <a:t>Optomanager</a:t>
            </a:r>
            <a:r>
              <a:rPr lang="en-GB" sz="2800" dirty="0"/>
              <a:t> and the Thomson Portal</a:t>
            </a:r>
          </a:p>
        </p:txBody>
      </p:sp>
    </p:spTree>
    <p:extLst>
      <p:ext uri="{BB962C8B-B14F-4D97-AF65-F5344CB8AC3E}">
        <p14:creationId xmlns:p14="http://schemas.microsoft.com/office/powerpoint/2010/main" xmlns="" val="2039822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r>
              <a:rPr lang="en-GB" sz="2800" dirty="0"/>
              <a:t>Clinical Protocols</a:t>
            </a:r>
            <a:br>
              <a:rPr lang="en-GB" sz="2800" dirty="0"/>
            </a:br>
            <a:r>
              <a:rPr lang="en-GB" sz="2800" dirty="0"/>
              <a:t>6 Week Visit</a:t>
            </a:r>
            <a:br>
              <a:rPr lang="en-GB" sz="2800" dirty="0"/>
            </a:br>
            <a:r>
              <a:rPr lang="en-GB" sz="2800" dirty="0"/>
              <a:t>Outcome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/>
              <a:t>If the acuity is better than 0.200 in both eyes, discharge from the pathway and arrange a 6 month GOS review. Request that the Parent Guardian completes a patient satisfaction questionnaire.</a:t>
            </a:r>
          </a:p>
          <a:p>
            <a:r>
              <a:rPr lang="en-GB" sz="2800" dirty="0"/>
              <a:t>If the acuity is worse than 0.200 in either eye, review in a further 12 weeks.</a:t>
            </a:r>
          </a:p>
          <a:p>
            <a:r>
              <a:rPr lang="en-GB" sz="2800" dirty="0"/>
              <a:t>If the acuity is worse than 0.300 in either eye, there is non-accommodative strabismus or other pathology, refer to secondary care.</a:t>
            </a:r>
          </a:p>
        </p:txBody>
      </p:sp>
    </p:spTree>
    <p:extLst>
      <p:ext uri="{BB962C8B-B14F-4D97-AF65-F5344CB8AC3E}">
        <p14:creationId xmlns:p14="http://schemas.microsoft.com/office/powerpoint/2010/main" xmlns="" val="3012885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Clinical Protocols</a:t>
            </a:r>
            <a:br>
              <a:rPr lang="en-GB" sz="2800" dirty="0"/>
            </a:br>
            <a:r>
              <a:rPr lang="en-GB" sz="2800" dirty="0"/>
              <a:t>18 Week Visit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3773016"/>
          </a:xfrm>
        </p:spPr>
        <p:txBody>
          <a:bodyPr>
            <a:normAutofit/>
          </a:bodyPr>
          <a:lstStyle/>
          <a:p>
            <a:r>
              <a:rPr lang="en-GB" sz="2800" dirty="0"/>
              <a:t>GOS Sight test to be claimed</a:t>
            </a:r>
            <a:r>
              <a:rPr lang="en-GB" sz="2800" dirty="0" smtClean="0"/>
              <a:t>. Use Code 5.3</a:t>
            </a:r>
            <a:endParaRPr lang="en-GB" sz="2800" dirty="0"/>
          </a:p>
          <a:p>
            <a:r>
              <a:rPr lang="en-GB" sz="2800" dirty="0"/>
              <a:t>Complete the following checks:</a:t>
            </a:r>
          </a:p>
          <a:p>
            <a:r>
              <a:rPr lang="en-GB" sz="2800" dirty="0"/>
              <a:t>Check the compliance with spectacles.</a:t>
            </a:r>
          </a:p>
          <a:p>
            <a:r>
              <a:rPr lang="en-GB" sz="2800" dirty="0"/>
              <a:t>GOS Sight test to include distance and near cover test and stereopsis.</a:t>
            </a:r>
          </a:p>
          <a:p>
            <a:r>
              <a:rPr lang="en-GB" sz="2800" dirty="0"/>
              <a:t>Reassess the acuity with crowded </a:t>
            </a:r>
            <a:r>
              <a:rPr lang="en-GB" sz="2800" dirty="0" err="1"/>
              <a:t>LogMAR</a:t>
            </a:r>
            <a:r>
              <a:rPr lang="en-GB" sz="2800" dirty="0"/>
              <a:t>.</a:t>
            </a:r>
          </a:p>
          <a:p>
            <a:pPr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xmlns="" val="23464278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Clinical Protocols</a:t>
            </a:r>
            <a:br>
              <a:rPr lang="en-GB" sz="2800" dirty="0"/>
            </a:br>
            <a:r>
              <a:rPr lang="en-GB" sz="2800" dirty="0"/>
              <a:t>18 Week Visit</a:t>
            </a:r>
            <a:br>
              <a:rPr lang="en-GB" sz="2800" dirty="0"/>
            </a:br>
            <a:r>
              <a:rPr lang="en-GB" sz="2800" dirty="0"/>
              <a:t>Outcome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133056"/>
          </a:xfrm>
        </p:spPr>
        <p:txBody>
          <a:bodyPr>
            <a:normAutofit/>
          </a:bodyPr>
          <a:lstStyle/>
          <a:p>
            <a:r>
              <a:rPr lang="en-GB" sz="2800" dirty="0"/>
              <a:t>If the acuity is better than 0.200 in the better eye and better than 0.250 in the worse eye, discharge from the pathway and arrange </a:t>
            </a:r>
            <a:r>
              <a:rPr lang="en-GB" sz="2800"/>
              <a:t>a GOS sight test for 6 months. </a:t>
            </a:r>
            <a:r>
              <a:rPr lang="en-GB" sz="2800" dirty="0"/>
              <a:t>Request that the parent/ guardian complete a patient satisfaction questionnaire.</a:t>
            </a:r>
          </a:p>
          <a:p>
            <a:r>
              <a:rPr lang="en-GB" sz="2800" dirty="0"/>
              <a:t>If the acuity does not meet this standard, refer to the Hospital</a:t>
            </a:r>
          </a:p>
          <a:p>
            <a:r>
              <a:rPr lang="en-GB" sz="2800" dirty="0"/>
              <a:t>Record the results on </a:t>
            </a:r>
            <a:r>
              <a:rPr lang="en-GB" sz="2800" dirty="0" err="1"/>
              <a:t>Optomanager</a:t>
            </a:r>
            <a:r>
              <a:rPr lang="en-GB" sz="2800" dirty="0"/>
              <a:t> only </a:t>
            </a:r>
          </a:p>
        </p:txBody>
      </p:sp>
    </p:spTree>
    <p:extLst>
      <p:ext uri="{BB962C8B-B14F-4D97-AF65-F5344CB8AC3E}">
        <p14:creationId xmlns:p14="http://schemas.microsoft.com/office/powerpoint/2010/main" xmlns="" val="4888121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Clinical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3845024"/>
          </a:xfrm>
        </p:spPr>
        <p:txBody>
          <a:bodyPr/>
          <a:lstStyle/>
          <a:p>
            <a:pPr algn="ctr">
              <a:buNone/>
            </a:pPr>
            <a:r>
              <a:rPr lang="en-GB" dirty="0"/>
              <a:t>DNA’s </a:t>
            </a:r>
          </a:p>
          <a:p>
            <a:pPr algn="ctr">
              <a:buNone/>
            </a:pPr>
            <a:r>
              <a:rPr lang="en-GB" dirty="0"/>
              <a:t>Over to Kerry</a:t>
            </a:r>
          </a:p>
          <a:p>
            <a:pPr algn="ctr"/>
            <a:endParaRPr lang="en-GB" dirty="0"/>
          </a:p>
          <a:p>
            <a:pPr algn="ctr">
              <a:buNone/>
            </a:pPr>
            <a:r>
              <a:rPr lang="en-GB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xmlns="" val="25569589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357167"/>
            <a:ext cx="7772400" cy="928694"/>
          </a:xfrm>
        </p:spPr>
        <p:txBody>
          <a:bodyPr/>
          <a:lstStyle/>
          <a:p>
            <a:pPr algn="ctr"/>
            <a:r>
              <a:rPr lang="en-GB" dirty="0"/>
              <a:t>Accreditation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28736"/>
            <a:ext cx="7772400" cy="3382575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GB" dirty="0"/>
              <a:t>Optical Practice-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GB" dirty="0"/>
              <a:t>Check you have the required equipment and capacity.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GB" dirty="0"/>
              <a:t>Email </a:t>
            </a:r>
            <a:r>
              <a:rPr lang="en-GB" dirty="0">
                <a:hlinkClick r:id="rId2"/>
              </a:rPr>
              <a:t>operations@peglos.org.uk</a:t>
            </a:r>
            <a:r>
              <a:rPr lang="en-GB" dirty="0"/>
              <a:t> stating you have the equipment and wish to participate by </a:t>
            </a:r>
            <a:r>
              <a:rPr lang="en-GB" b="1" dirty="0">
                <a:solidFill>
                  <a:srgbClr val="FF0000"/>
                </a:solidFill>
              </a:rPr>
              <a:t>Friday 16</a:t>
            </a:r>
            <a:r>
              <a:rPr lang="en-GB" b="1" baseline="30000" dirty="0">
                <a:solidFill>
                  <a:srgbClr val="FF0000"/>
                </a:solidFill>
              </a:rPr>
              <a:t>th</a:t>
            </a:r>
            <a:r>
              <a:rPr lang="en-GB" b="1" dirty="0">
                <a:solidFill>
                  <a:srgbClr val="FF0000"/>
                </a:solidFill>
              </a:rPr>
              <a:t> December</a:t>
            </a:r>
            <a:r>
              <a:rPr lang="en-GB" dirty="0"/>
              <a:t>.</a:t>
            </a:r>
          </a:p>
          <a:p>
            <a:pPr marL="514350" indent="-514350" algn="l">
              <a:buFont typeface="+mj-lt"/>
              <a:buAutoNum type="arabicPeriod"/>
            </a:pPr>
            <a:endParaRPr lang="en-GB" dirty="0"/>
          </a:p>
          <a:p>
            <a:pPr marL="514350" indent="-514350" algn="ctr"/>
            <a:r>
              <a:rPr lang="en-GB" dirty="0"/>
              <a:t>If you miss the deadline you will not be listed as providing the service or receive a Thompson system login. </a:t>
            </a:r>
          </a:p>
          <a:p>
            <a:pPr marL="514350" indent="-514350" algn="l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9841319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Optometrist-</a:t>
            </a:r>
          </a:p>
          <a:p>
            <a:pPr marL="624078" indent="-514350">
              <a:buFont typeface="+mj-lt"/>
              <a:buAutoNum type="arabicPeriod"/>
            </a:pPr>
            <a:r>
              <a:rPr lang="en-GB" dirty="0"/>
              <a:t>Check the Contractor/s is/are able to support the delivery of this service.</a:t>
            </a:r>
          </a:p>
          <a:p>
            <a:pPr marL="624078" indent="-514350">
              <a:buFont typeface="+mj-lt"/>
              <a:buAutoNum type="arabicPeriod"/>
            </a:pPr>
            <a:r>
              <a:rPr lang="en-GB" dirty="0"/>
              <a:t>Email </a:t>
            </a:r>
            <a:r>
              <a:rPr lang="en-GB" b="1" dirty="0">
                <a:hlinkClick r:id="rId2"/>
              </a:rPr>
              <a:t>street.adrian@ymail.com</a:t>
            </a:r>
            <a:r>
              <a:rPr lang="en-GB" b="1" dirty="0"/>
              <a:t> </a:t>
            </a:r>
            <a:r>
              <a:rPr lang="en-GB" dirty="0"/>
              <a:t>and request a LOCSU code for the WOPEC </a:t>
            </a:r>
            <a:r>
              <a:rPr lang="en-GB" dirty="0" err="1"/>
              <a:t>Paeds</a:t>
            </a:r>
            <a:r>
              <a:rPr lang="en-GB" dirty="0"/>
              <a:t> Accreditation module.</a:t>
            </a:r>
          </a:p>
          <a:p>
            <a:pPr marL="624078" indent="-514350">
              <a:buFont typeface="+mj-lt"/>
              <a:buAutoNum type="arabicPeriod"/>
            </a:pPr>
            <a:r>
              <a:rPr lang="en-GB" dirty="0"/>
              <a:t>Make an approval request via </a:t>
            </a:r>
            <a:r>
              <a:rPr lang="en-GB" dirty="0" err="1"/>
              <a:t>Optomanager</a:t>
            </a:r>
            <a:r>
              <a:rPr lang="en-GB" dirty="0"/>
              <a:t> and upload you child safeguarding and screenshot of completed WOPEC course. Then upload your certificate once you’ve received it. </a:t>
            </a:r>
          </a:p>
          <a:p>
            <a:pPr marL="624078" indent="-514350">
              <a:buFont typeface="+mj-lt"/>
              <a:buAutoNum type="arabicPeriod"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Accreditation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GB" sz="2400" dirty="0"/>
              <a:t>Community Pathway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096344"/>
          </a:xfrm>
        </p:spPr>
        <p:txBody>
          <a:bodyPr>
            <a:normAutofit/>
          </a:bodyPr>
          <a:lstStyle/>
          <a:p>
            <a:r>
              <a:rPr lang="en-GB" sz="2400" dirty="0"/>
              <a:t>School Screening starts from middle January 2017 and continues until July</a:t>
            </a:r>
          </a:p>
          <a:p>
            <a:r>
              <a:rPr lang="en-GB" sz="2400" dirty="0"/>
              <a:t>There are six ‘localities’ , screening  carried out simultaneously in the six </a:t>
            </a:r>
            <a:r>
              <a:rPr lang="en-GB" sz="2400" dirty="0" smtClean="0"/>
              <a:t>localities </a:t>
            </a:r>
            <a:r>
              <a:rPr lang="en-GB" sz="2400" dirty="0"/>
              <a:t>by the Health and Well Being Team </a:t>
            </a:r>
          </a:p>
        </p:txBody>
      </p:sp>
    </p:spTree>
    <p:extLst>
      <p:ext uri="{BB962C8B-B14F-4D97-AF65-F5344CB8AC3E}">
        <p14:creationId xmlns:p14="http://schemas.microsoft.com/office/powerpoint/2010/main" xmlns="" val="33156489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5 Online Lectures, each with 6 MCQs</a:t>
            </a:r>
          </a:p>
          <a:p>
            <a:r>
              <a:rPr lang="en-GB" dirty="0"/>
              <a:t>Key Feature scenarios (case based) with 3-5 MCQs</a:t>
            </a:r>
          </a:p>
          <a:p>
            <a:r>
              <a:rPr lang="en-GB" dirty="0"/>
              <a:t>7 non-</a:t>
            </a:r>
            <a:r>
              <a:rPr lang="en-GB" dirty="0" err="1"/>
              <a:t>interative</a:t>
            </a:r>
            <a:r>
              <a:rPr lang="en-GB" dirty="0"/>
              <a:t> CET points</a:t>
            </a:r>
          </a:p>
          <a:p>
            <a:endParaRPr lang="en-GB" dirty="0"/>
          </a:p>
          <a:p>
            <a:r>
              <a:rPr lang="en-GB" b="1" dirty="0"/>
              <a:t>Must all be completed before participation in the service.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WOPEC </a:t>
            </a:r>
            <a:r>
              <a:rPr lang="en-GB" dirty="0" err="1"/>
              <a:t>Paeds</a:t>
            </a:r>
            <a:r>
              <a:rPr lang="en-GB" dirty="0"/>
              <a:t> Accreditation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Children’s vision module</a:t>
            </a:r>
          </a:p>
          <a:p>
            <a:r>
              <a:rPr lang="en-GB" dirty="0"/>
              <a:t>Similar to the other services currently live</a:t>
            </a:r>
          </a:p>
          <a:p>
            <a:r>
              <a:rPr lang="en-GB" b="1" dirty="0">
                <a:solidFill>
                  <a:srgbClr val="00B050"/>
                </a:solidFill>
              </a:rPr>
              <a:t>One big difference-</a:t>
            </a:r>
            <a:r>
              <a:rPr lang="en-GB" dirty="0">
                <a:solidFill>
                  <a:srgbClr val="00B050"/>
                </a:solidFill>
              </a:rPr>
              <a:t> this could be a national module- every participating practice in the country could be using the same platform.</a:t>
            </a:r>
          </a:p>
          <a:p>
            <a:r>
              <a:rPr lang="en-GB" dirty="0">
                <a:solidFill>
                  <a:srgbClr val="00B050"/>
                </a:solidFill>
              </a:rPr>
              <a:t>Therefore care must be taken with every document downloaded/used for reference- make sure it is a “Gloucestershire” document.</a:t>
            </a:r>
          </a:p>
          <a:p>
            <a:r>
              <a:rPr lang="en-GB" dirty="0">
                <a:solidFill>
                  <a:srgbClr val="00B050"/>
                </a:solidFill>
              </a:rPr>
              <a:t>Clinical protocols and pathways differ between areas!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Optomanager</a:t>
            </a: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Enter the appointment onto </a:t>
            </a:r>
            <a:r>
              <a:rPr lang="en-GB" dirty="0" err="1"/>
              <a:t>Optomanger</a:t>
            </a:r>
            <a:r>
              <a:rPr lang="en-GB" dirty="0"/>
              <a:t> ASAP</a:t>
            </a:r>
          </a:p>
          <a:p>
            <a:r>
              <a:rPr lang="en-GB" dirty="0"/>
              <a:t>Input assessment data once an episode is complete</a:t>
            </a:r>
          </a:p>
          <a:p>
            <a:r>
              <a:rPr lang="en-GB" dirty="0"/>
              <a:t>Reschedule the appointment on </a:t>
            </a:r>
            <a:r>
              <a:rPr lang="en-GB" dirty="0" err="1"/>
              <a:t>Optomanager</a:t>
            </a:r>
            <a:r>
              <a:rPr lang="en-GB" dirty="0"/>
              <a:t> if a second attempt at the assessment is needed or the patient calls to re-arrange the appointment.</a:t>
            </a:r>
          </a:p>
          <a:p>
            <a:r>
              <a:rPr lang="en-GB" dirty="0"/>
              <a:t>FTA/DNA, call </a:t>
            </a:r>
            <a:r>
              <a:rPr lang="en-GB" dirty="0" err="1"/>
              <a:t>px</a:t>
            </a:r>
            <a:r>
              <a:rPr lang="en-GB" dirty="0"/>
              <a:t> first. Letter template is available for download.</a:t>
            </a:r>
          </a:p>
          <a:p>
            <a:r>
              <a:rPr lang="en-GB" dirty="0"/>
              <a:t>Report DNA/FTA via </a:t>
            </a:r>
            <a:r>
              <a:rPr lang="en-GB" dirty="0" err="1"/>
              <a:t>Optomanager</a:t>
            </a:r>
            <a:r>
              <a:rPr lang="en-GB" dirty="0"/>
              <a:t> if no response after 14 days.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Optomanager</a:t>
            </a:r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Each practice will have own login</a:t>
            </a:r>
          </a:p>
          <a:p>
            <a:r>
              <a:rPr lang="en-GB" dirty="0"/>
              <a:t>Thomson PIN is essential for identifying the correct patient</a:t>
            </a:r>
          </a:p>
          <a:p>
            <a:r>
              <a:rPr lang="en-GB" dirty="0"/>
              <a:t>Double check patient details are correct (PIN is 8 digit alphanumeric- easy to make a mistake!)</a:t>
            </a:r>
          </a:p>
          <a:p>
            <a:r>
              <a:rPr lang="en-GB" dirty="0"/>
              <a:t>Check school screening result before you start the initial assessment</a:t>
            </a:r>
          </a:p>
          <a:p>
            <a:r>
              <a:rPr lang="en-GB" dirty="0"/>
              <a:t> Input </a:t>
            </a:r>
            <a:r>
              <a:rPr lang="en-GB" dirty="0" err="1"/>
              <a:t>logmar</a:t>
            </a:r>
            <a:r>
              <a:rPr lang="en-GB" dirty="0"/>
              <a:t> VAs and relevant outcome information for initial assessment</a:t>
            </a:r>
          </a:p>
          <a:p>
            <a:r>
              <a:rPr lang="en-GB" dirty="0"/>
              <a:t>Input </a:t>
            </a:r>
            <a:r>
              <a:rPr lang="en-GB" dirty="0" err="1"/>
              <a:t>logmar</a:t>
            </a:r>
            <a:r>
              <a:rPr lang="en-GB" dirty="0"/>
              <a:t> VAs and outcome for 6 week check (if required)</a:t>
            </a:r>
          </a:p>
          <a:p>
            <a:r>
              <a:rPr lang="en-GB" dirty="0"/>
              <a:t>Very simple system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Thomson Platform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Paediatric Pathology</a:t>
            </a:r>
          </a:p>
          <a:p>
            <a:r>
              <a:rPr lang="en-GB" dirty="0" err="1"/>
              <a:t>Papilloedema</a:t>
            </a:r>
            <a:endParaRPr lang="en-GB" dirty="0"/>
          </a:p>
          <a:p>
            <a:r>
              <a:rPr lang="en-GB" dirty="0" err="1"/>
              <a:t>Papilloedema</a:t>
            </a:r>
            <a:r>
              <a:rPr lang="en-GB" dirty="0"/>
              <a:t> referral pathway discussion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Mr John Ferris MB ChB </a:t>
            </a:r>
            <a:r>
              <a:rPr lang="en-GB" dirty="0" err="1"/>
              <a:t>FRCOphth</a:t>
            </a:r>
            <a:endParaRPr lang="en-GB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Contractors- email your intention to participate to </a:t>
            </a:r>
            <a:r>
              <a:rPr lang="en-GB">
                <a:hlinkClick r:id="rId2"/>
              </a:rPr>
              <a:t>operations@peglos.org.uk</a:t>
            </a:r>
            <a:r>
              <a:rPr lang="en-GB"/>
              <a:t> by </a:t>
            </a:r>
            <a:r>
              <a:rPr lang="en-GB" dirty="0"/>
              <a:t>16</a:t>
            </a:r>
            <a:r>
              <a:rPr lang="en-GB" baseline="30000" dirty="0"/>
              <a:t>th</a:t>
            </a:r>
            <a:r>
              <a:rPr lang="en-GB" dirty="0"/>
              <a:t> December</a:t>
            </a:r>
          </a:p>
          <a:p>
            <a:r>
              <a:rPr lang="en-GB" dirty="0" err="1"/>
              <a:t>Optoms</a:t>
            </a:r>
            <a:r>
              <a:rPr lang="en-GB" dirty="0"/>
              <a:t>- email </a:t>
            </a:r>
            <a:r>
              <a:rPr lang="en-GB" dirty="0">
                <a:hlinkClick r:id="rId3"/>
              </a:rPr>
              <a:t>street.adrian@ymail.com</a:t>
            </a:r>
            <a:r>
              <a:rPr lang="en-GB" dirty="0"/>
              <a:t> for your LOCSU WOPEC code and get cracking</a:t>
            </a:r>
          </a:p>
          <a:p>
            <a:r>
              <a:rPr lang="en-GB" dirty="0"/>
              <a:t>Service is due to go live 4</a:t>
            </a:r>
            <a:r>
              <a:rPr lang="en-GB" baseline="30000" dirty="0"/>
              <a:t>th</a:t>
            </a:r>
            <a:r>
              <a:rPr lang="en-GB" dirty="0"/>
              <a:t> Jan, referrals likely to materialize by end of Jan 2017.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Recap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en-GB" sz="2400" dirty="0"/>
              <a:t>Community Pathway Overview</a:t>
            </a:r>
            <a:br>
              <a:rPr lang="en-GB" sz="2400" dirty="0"/>
            </a:b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/>
              <a:t>Screening outcome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/>
              <a:t>On the day of screening, children will be given a letter stating whether they have passed or failed.</a:t>
            </a:r>
          </a:p>
          <a:p>
            <a:r>
              <a:rPr lang="en-GB" sz="2400" dirty="0"/>
              <a:t>Those that fail will be advised that a letter will follow giving instructions on what to do next.</a:t>
            </a:r>
          </a:p>
          <a:p>
            <a:r>
              <a:rPr lang="en-GB" sz="2400" dirty="0"/>
              <a:t>The fails will be filtered, and those that have vision of between </a:t>
            </a:r>
            <a:r>
              <a:rPr lang="en-GB" sz="2400" dirty="0" err="1"/>
              <a:t>logmar</a:t>
            </a:r>
            <a:r>
              <a:rPr lang="en-GB" sz="2400" dirty="0"/>
              <a:t> 0.225 and 0.3 will be sent a letter asking the Parent/Guardian to contact a community optometrist from the list of participating practices.</a:t>
            </a:r>
          </a:p>
          <a:p>
            <a:r>
              <a:rPr lang="en-GB" sz="2400" dirty="0"/>
              <a:t>The Parent /Guardian will be asked to make the appointment within 14 days and to ask for a children’s vision assessment.</a:t>
            </a:r>
          </a:p>
        </p:txBody>
      </p:sp>
    </p:spTree>
    <p:extLst>
      <p:ext uri="{BB962C8B-B14F-4D97-AF65-F5344CB8AC3E}">
        <p14:creationId xmlns:p14="http://schemas.microsoft.com/office/powerpoint/2010/main" xmlns="" val="1572103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en-GB" sz="2400" dirty="0"/>
              <a:t>Community Pathway Overview</a:t>
            </a:r>
            <a:br>
              <a:rPr lang="en-GB" sz="2400" dirty="0"/>
            </a:b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/>
              <a:t>Making the Appointment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400" dirty="0"/>
              <a:t>On being contacted by the Parent/Guardian, the practice should offer a suitable appointment within 2 weeks.</a:t>
            </a:r>
          </a:p>
          <a:p>
            <a:r>
              <a:rPr lang="en-GB" sz="2400" dirty="0"/>
              <a:t>Ensure that you take the following information:</a:t>
            </a:r>
          </a:p>
          <a:p>
            <a:r>
              <a:rPr lang="en-GB" sz="1800" b="1" dirty="0">
                <a:latin typeface="Times New Roman" pitchFamily="18" charset="0"/>
                <a:cs typeface="Times New Roman" pitchFamily="18" charset="0"/>
              </a:rPr>
              <a:t>    1.  The Thomson PIN number for that child, which will be quoted on the referral letter.     </a:t>
            </a:r>
          </a:p>
          <a:p>
            <a:r>
              <a:rPr lang="en-GB" sz="1800" b="1" dirty="0">
                <a:latin typeface="Times New Roman" pitchFamily="18" charset="0"/>
                <a:cs typeface="Times New Roman" pitchFamily="18" charset="0"/>
              </a:rPr>
              <a:t>    2.  GP Details.  </a:t>
            </a:r>
          </a:p>
          <a:p>
            <a:r>
              <a:rPr lang="en-GB" sz="1800" b="1" dirty="0">
                <a:latin typeface="Times New Roman" pitchFamily="18" charset="0"/>
                <a:cs typeface="Times New Roman" pitchFamily="18" charset="0"/>
              </a:rPr>
              <a:t>    3.  V/As if possible. </a:t>
            </a:r>
          </a:p>
          <a:p>
            <a:r>
              <a:rPr lang="en-GB" sz="1800" b="1" dirty="0">
                <a:latin typeface="Times New Roman" pitchFamily="18" charset="0"/>
                <a:cs typeface="Times New Roman" pitchFamily="18" charset="0"/>
              </a:rPr>
              <a:t>    4.  Ask that the referral letter is brought to the appointment</a:t>
            </a:r>
            <a:r>
              <a:rPr lang="en-GB" sz="1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GB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b="1" dirty="0" smtClean="0">
                <a:latin typeface="Times New Roman" pitchFamily="18" charset="0"/>
                <a:cs typeface="Times New Roman" pitchFamily="18" charset="0"/>
              </a:rPr>
              <a:t>   5.  Name of Parent/ Guardian</a:t>
            </a:r>
            <a:endParaRPr lang="en-GB" sz="18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/>
              <a:t>   </a:t>
            </a:r>
          </a:p>
          <a:p>
            <a:r>
              <a:rPr lang="en-GB" sz="2400" dirty="0"/>
              <a:t>Advise that around an hour should be allowed for the first visit.</a:t>
            </a:r>
          </a:p>
          <a:p>
            <a:r>
              <a:rPr lang="en-GB" sz="2400" dirty="0"/>
              <a:t>Ask Parent/Guardian to read the ‘What happens on the day’  information  that should be sent with the referral letter .                 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xmlns="" val="136209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Community Pathway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068960"/>
            <a:ext cx="8229600" cy="1540768"/>
          </a:xfrm>
        </p:spPr>
        <p:txBody>
          <a:bodyPr/>
          <a:lstStyle/>
          <a:p>
            <a:pPr algn="ctr"/>
            <a:r>
              <a:rPr lang="en-GB" dirty="0"/>
              <a:t>Enter the appointment onto </a:t>
            </a:r>
            <a:r>
              <a:rPr lang="en-GB" dirty="0" err="1"/>
              <a:t>Optomanager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294433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Community Pathway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780928"/>
            <a:ext cx="8229600" cy="2404864"/>
          </a:xfrm>
        </p:spPr>
        <p:txBody>
          <a:bodyPr>
            <a:normAutofit/>
          </a:bodyPr>
          <a:lstStyle/>
          <a:p>
            <a:r>
              <a:rPr lang="en-GB" sz="2400" dirty="0"/>
              <a:t>If the child attends the First Visit Appointment follow the Clinical Protocols.</a:t>
            </a:r>
          </a:p>
          <a:p>
            <a:r>
              <a:rPr lang="en-GB" sz="2400" dirty="0"/>
              <a:t>If the Child Does not attend, follow the DNA Protocol.</a:t>
            </a:r>
          </a:p>
        </p:txBody>
      </p:sp>
    </p:spTree>
    <p:extLst>
      <p:ext uri="{BB962C8B-B14F-4D97-AF65-F5344CB8AC3E}">
        <p14:creationId xmlns:p14="http://schemas.microsoft.com/office/powerpoint/2010/main" xmlns="" val="2429079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628800"/>
            <a:ext cx="8229600" cy="1143000"/>
          </a:xfrm>
        </p:spPr>
        <p:txBody>
          <a:bodyPr/>
          <a:lstStyle/>
          <a:p>
            <a:r>
              <a:rPr lang="en-GB" dirty="0"/>
              <a:t>Clinical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996952"/>
            <a:ext cx="8229600" cy="3196952"/>
          </a:xfrm>
        </p:spPr>
        <p:txBody>
          <a:bodyPr/>
          <a:lstStyle/>
          <a:p>
            <a:pPr algn="ctr">
              <a:buNone/>
            </a:pPr>
            <a:r>
              <a:rPr lang="en-GB" dirty="0"/>
              <a:t> </a:t>
            </a:r>
            <a:r>
              <a:rPr lang="en-GB" b="1" dirty="0"/>
              <a:t>Please Note</a:t>
            </a:r>
          </a:p>
          <a:p>
            <a:pPr algn="ctr">
              <a:buNone/>
            </a:pPr>
            <a:r>
              <a:rPr lang="en-GB" b="1" dirty="0"/>
              <a:t>The Protocols are not guidelines.</a:t>
            </a:r>
          </a:p>
          <a:p>
            <a:pPr algn="ctr">
              <a:buNone/>
            </a:pPr>
            <a:r>
              <a:rPr lang="en-GB" b="1" dirty="0"/>
              <a:t>To participate you must adhere strictly to these.</a:t>
            </a:r>
          </a:p>
        </p:txBody>
      </p:sp>
      <p:pic>
        <p:nvPicPr>
          <p:cNvPr id="4" name="x_1478253873114" descr="Primary Eyecare Gloucestershire">
            <a:hlinkClick r:id="rId3" tgtFrame="&quot;_blank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476672"/>
            <a:ext cx="2664296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143822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lang="en-GB" sz="2800" dirty="0"/>
              <a:t>Clinical Protocols</a:t>
            </a:r>
            <a:br>
              <a:rPr lang="en-GB" sz="2800" dirty="0"/>
            </a:br>
            <a:r>
              <a:rPr lang="en-GB" sz="2800" dirty="0"/>
              <a:t>Initial Referral Visit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2400" dirty="0"/>
              <a:t>Measure the unaided vision with a crowded </a:t>
            </a:r>
            <a:r>
              <a:rPr lang="en-GB" sz="2400" dirty="0" err="1"/>
              <a:t>LogMAR</a:t>
            </a:r>
            <a:r>
              <a:rPr lang="en-GB" sz="2400" dirty="0"/>
              <a:t>  test with a patch on either eye.</a:t>
            </a:r>
          </a:p>
          <a:p>
            <a:r>
              <a:rPr lang="en-GB" sz="2400" dirty="0"/>
              <a:t>Cover Test – Distance and Near.</a:t>
            </a:r>
          </a:p>
          <a:p>
            <a:r>
              <a:rPr lang="en-GB" sz="2400" dirty="0"/>
              <a:t>Stereopsis</a:t>
            </a:r>
          </a:p>
          <a:p>
            <a:r>
              <a:rPr lang="en-GB" sz="2400" dirty="0"/>
              <a:t>Cycloplegic refraction, 25 </a:t>
            </a:r>
            <a:r>
              <a:rPr lang="en-GB" sz="2400" dirty="0" err="1"/>
              <a:t>mins</a:t>
            </a:r>
            <a:r>
              <a:rPr lang="en-GB" sz="2400" dirty="0"/>
              <a:t> after the instillation  </a:t>
            </a:r>
            <a:r>
              <a:rPr lang="en-GB" sz="2400" dirty="0" err="1"/>
              <a:t>g.Cyclopentolate</a:t>
            </a:r>
            <a:r>
              <a:rPr lang="en-GB" sz="2400" dirty="0"/>
              <a:t>  </a:t>
            </a:r>
            <a:r>
              <a:rPr lang="en-GB" sz="2400" dirty="0" err="1"/>
              <a:t>oes</a:t>
            </a:r>
            <a:r>
              <a:rPr lang="en-GB" sz="2400" dirty="0"/>
              <a:t>.</a:t>
            </a:r>
          </a:p>
          <a:p>
            <a:r>
              <a:rPr lang="en-GB" sz="2400" dirty="0" err="1"/>
              <a:t>Fundal</a:t>
            </a:r>
            <a:r>
              <a:rPr lang="en-GB" sz="2400" dirty="0"/>
              <a:t> examination- Stereoscopic, field equal to or greater than a 90D Volk. (The disc and macula </a:t>
            </a:r>
            <a:r>
              <a:rPr lang="en-GB" sz="2400" b="1" dirty="0"/>
              <a:t>MUST</a:t>
            </a:r>
            <a:r>
              <a:rPr lang="en-GB" sz="2400" dirty="0"/>
              <a:t> be observed).</a:t>
            </a:r>
          </a:p>
          <a:p>
            <a:r>
              <a:rPr lang="en-GB" sz="2400" dirty="0"/>
              <a:t>Prescribe spectacles in accordance with  College Guidelines.</a:t>
            </a:r>
          </a:p>
          <a:p>
            <a:r>
              <a:rPr lang="en-GB" sz="2400" dirty="0"/>
              <a:t>Input results onto </a:t>
            </a:r>
            <a:r>
              <a:rPr lang="en-GB" sz="2400" dirty="0" err="1"/>
              <a:t>Optomanager</a:t>
            </a:r>
            <a:r>
              <a:rPr lang="en-GB" sz="2400" dirty="0"/>
              <a:t> </a:t>
            </a:r>
            <a:r>
              <a:rPr lang="en-GB" sz="2400" b="1" dirty="0"/>
              <a:t>and</a:t>
            </a:r>
            <a:r>
              <a:rPr lang="en-GB" sz="2400" dirty="0"/>
              <a:t> Thomson Portal.</a:t>
            </a:r>
          </a:p>
        </p:txBody>
      </p:sp>
    </p:spTree>
    <p:extLst>
      <p:ext uri="{BB962C8B-B14F-4D97-AF65-F5344CB8AC3E}">
        <p14:creationId xmlns:p14="http://schemas.microsoft.com/office/powerpoint/2010/main" xmlns="" val="1687323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/>
          </a:bodyPr>
          <a:lstStyle/>
          <a:p>
            <a:r>
              <a:rPr lang="en-GB" sz="2400" dirty="0"/>
              <a:t>Clinical Protocols</a:t>
            </a:r>
            <a:br>
              <a:rPr lang="en-GB" sz="2400" dirty="0"/>
            </a:br>
            <a:r>
              <a:rPr lang="en-GB" sz="2400" dirty="0"/>
              <a:t>Initial Referral Visit</a:t>
            </a:r>
            <a:br>
              <a:rPr lang="en-GB" sz="2400" dirty="0"/>
            </a:br>
            <a:r>
              <a:rPr lang="en-GB" sz="3100" dirty="0"/>
              <a:t>Outcome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061048"/>
          </a:xfrm>
        </p:spPr>
        <p:txBody>
          <a:bodyPr>
            <a:normAutofit lnSpcReduction="10000"/>
          </a:bodyPr>
          <a:lstStyle/>
          <a:p>
            <a:r>
              <a:rPr lang="en-GB" sz="2400" dirty="0"/>
              <a:t>If the vision is better than 0.200 in both eyes, discharge to GOS and request that the parent completes a patient satisfaction questionnaire.</a:t>
            </a:r>
          </a:p>
          <a:p>
            <a:r>
              <a:rPr lang="en-GB" sz="2400" dirty="0"/>
              <a:t>If the vision is worse than 0.300 &amp;/or non-accommodative strabismus &amp;/or other pathology is present, refer to secondary care (prescribe spectacles where required).</a:t>
            </a:r>
          </a:p>
          <a:p>
            <a:r>
              <a:rPr lang="en-GB" sz="2400" dirty="0"/>
              <a:t>If the vision is between 0.225 and 0.300 prescribe spectacles if necessary and review in six weeks. </a:t>
            </a:r>
          </a:p>
          <a:p>
            <a:r>
              <a:rPr lang="en-GB" sz="2400" dirty="0"/>
              <a:t>Record the results on </a:t>
            </a:r>
            <a:r>
              <a:rPr lang="en-GB" sz="2400" b="1" dirty="0"/>
              <a:t>BOTH </a:t>
            </a:r>
            <a:r>
              <a:rPr lang="en-GB" sz="2400" dirty="0" err="1"/>
              <a:t>Optomanager</a:t>
            </a:r>
            <a:r>
              <a:rPr lang="en-GB" sz="2400" dirty="0"/>
              <a:t> and Thomson</a:t>
            </a:r>
          </a:p>
        </p:txBody>
      </p:sp>
    </p:spTree>
    <p:extLst>
      <p:ext uri="{BB962C8B-B14F-4D97-AF65-F5344CB8AC3E}">
        <p14:creationId xmlns:p14="http://schemas.microsoft.com/office/powerpoint/2010/main" xmlns="" val="19128145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135</TotalTime>
  <Words>1343</Words>
  <Application>Microsoft Office PowerPoint</Application>
  <PresentationFormat>On-screen Show (4:3)</PresentationFormat>
  <Paragraphs>152</Paragraphs>
  <Slides>25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Concourse</vt:lpstr>
      <vt:lpstr>Children’s Vision Screening Service</vt:lpstr>
      <vt:lpstr>Community Pathway Overview</vt:lpstr>
      <vt:lpstr>Community Pathway Overview  Screening outcome</vt:lpstr>
      <vt:lpstr>Community Pathway Overview  Making the Appointment</vt:lpstr>
      <vt:lpstr>Community Pathway Overview</vt:lpstr>
      <vt:lpstr>Community Pathway Overview</vt:lpstr>
      <vt:lpstr>Clinical Protocols</vt:lpstr>
      <vt:lpstr>Clinical Protocols Initial Referral Visit</vt:lpstr>
      <vt:lpstr>Clinical Protocols Initial Referral Visit Outcome</vt:lpstr>
      <vt:lpstr>Clinical Protocols Initial Referral Visit Outcome</vt:lpstr>
      <vt:lpstr>Clinical Protocols Prescribing Guidelines (Hospital Protocol)</vt:lpstr>
      <vt:lpstr>Clinical Protocols Initial Referral Visit Outcome</vt:lpstr>
      <vt:lpstr>Clinical Protocols 6 Week Visit</vt:lpstr>
      <vt:lpstr>Clinical Protocols 6 Week Visit Outcome</vt:lpstr>
      <vt:lpstr>Clinical Protocols 18 Week Visit</vt:lpstr>
      <vt:lpstr>Clinical Protocols 18 Week Visit Outcome</vt:lpstr>
      <vt:lpstr>Clinical Protocols</vt:lpstr>
      <vt:lpstr>Accreditation</vt:lpstr>
      <vt:lpstr>Accreditation</vt:lpstr>
      <vt:lpstr>WOPEC Paeds Accreditation</vt:lpstr>
      <vt:lpstr>Optomanager</vt:lpstr>
      <vt:lpstr>Optomanager</vt:lpstr>
      <vt:lpstr>Thomson Platform</vt:lpstr>
      <vt:lpstr>Mr John Ferris MB ChB FRCOphth</vt:lpstr>
      <vt:lpstr>Recap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Accreditation</dc:title>
  <dc:creator>barry irvine</dc:creator>
  <cp:lastModifiedBy>kevin</cp:lastModifiedBy>
  <cp:revision>533</cp:revision>
  <dcterms:created xsi:type="dcterms:W3CDTF">2016-12-03T20:19:08Z</dcterms:created>
  <dcterms:modified xsi:type="dcterms:W3CDTF">2016-12-08T23:25:32Z</dcterms:modified>
</cp:coreProperties>
</file>